
<file path=[Content_Types].xml><?xml version="1.0" encoding="utf-8"?>
<Types xmlns="http://schemas.openxmlformats.org/package/2006/content-types">
  <Default ContentType="application/x-fontdata" Extension="fntdata"/>
  <Default ContentType="image/jpeg" Extension="jpeg"/>
  <Default ContentType="video/mp4" Extension="mp4"/>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x="18288000" cy="10287000"/>
  <p:notesSz cx="6858000" cy="9144000"/>
  <p:embeddedFontLst>
    <p:embeddedFont>
      <p:font typeface="Girassol" charset="1" panose="00000000000000000000"/>
      <p:regular r:id="rId21"/>
    </p:embeddedFont>
    <p:embeddedFont>
      <p:font typeface="Neuton Bold" charset="1" panose="00000800000000000000"/>
      <p:regular r:id="rId22"/>
    </p:embeddedFont>
    <p:embeddedFont>
      <p:font typeface="Poly" charset="1" panose="02040503050400000004"/>
      <p:regular r:id="rId23"/>
    </p:embeddedFont>
    <p:embeddedFont>
      <p:font typeface="Neuton" charset="1" panose="00000500000000000000"/>
      <p:regular r:id="rId24"/>
    </p:embeddedFont>
    <p:embeddedFont>
      <p:font typeface="Vintage Rotter" charset="1" panose="02000500000000000000"/>
      <p:regular r:id="rId25"/>
    </p:embeddedFont>
    <p:embeddedFont>
      <p:font typeface="Lancelot" charset="1" panose="02000000000000000000"/>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VAGd8ZRzfQQ.mp4>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svg>
</file>

<file path=ppt/media/image20.svg>
</file>

<file path=ppt/media/image21.jpeg>
</file>

<file path=ppt/media/image22.jpeg>
</file>

<file path=ppt/media/image23.jpeg>
</file>

<file path=ppt/media/image24.png>
</file>

<file path=ppt/media/image25.svg>
</file>

<file path=ppt/media/image26.png>
</file>

<file path=ppt/media/image27.svg>
</file>

<file path=ppt/media/image28.jpeg>
</file>

<file path=ppt/media/image29.png>
</file>

<file path=ppt/media/image3.png>
</file>

<file path=ppt/media/image30.svg>
</file>

<file path=ppt/media/image31.png>
</file>

<file path=ppt/media/image32.sv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 Id="rId9" Target="../media/image8.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1.png" Type="http://schemas.openxmlformats.org/officeDocument/2006/relationships/image"/><Relationship Id="rId5" Target="../media/image12.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3.png" Type="http://schemas.openxmlformats.org/officeDocument/2006/relationships/image"/><Relationship Id="rId9" Target="../media/image4.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3.png" Type="http://schemas.openxmlformats.org/officeDocument/2006/relationships/image"/><Relationship Id="rId7" Target="../media/image4.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21.jpeg" Type="http://schemas.openxmlformats.org/officeDocument/2006/relationships/image"/><Relationship Id="rId7" Target="../media/image22.jpe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1.png" Type="http://schemas.openxmlformats.org/officeDocument/2006/relationships/image"/><Relationship Id="rId5" Target="../media/image12.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3.png" Type="http://schemas.openxmlformats.org/officeDocument/2006/relationships/image"/><Relationship Id="rId9" Target="../media/image4.sv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10" Target="https://github.com/Monishg2004/Grock_MemoryVault.git" TargetMode="External" Type="http://schemas.openxmlformats.org/officeDocument/2006/relationships/hyperlink"/><Relationship Id="rId2" Target="../media/image23.jpeg" Type="http://schemas.openxmlformats.org/officeDocument/2006/relationships/image"/><Relationship Id="rId3" Target="../media/image24.png" Type="http://schemas.openxmlformats.org/officeDocument/2006/relationships/image"/><Relationship Id="rId4" Target="../media/image25.svg" Type="http://schemas.openxmlformats.org/officeDocument/2006/relationships/image"/><Relationship Id="rId5" Target="../media/image26.png" Type="http://schemas.openxmlformats.org/officeDocument/2006/relationships/image"/><Relationship Id="rId6" Target="../media/image27.svg" Type="http://schemas.openxmlformats.org/officeDocument/2006/relationships/image"/><Relationship Id="rId7" Target="../media/image28.jpeg" Type="http://schemas.openxmlformats.org/officeDocument/2006/relationships/image"/><Relationship Id="rId8" Target="../media/VAGd8ZRzfQQ.mp4" Type="http://schemas.openxmlformats.org/officeDocument/2006/relationships/video"/><Relationship Id="rId9" Target="../media/VAGd8ZRzfQQ.mp4" Type="http://schemas.microsoft.com/office/2007/relationships/media"/></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29.png" Type="http://schemas.openxmlformats.org/officeDocument/2006/relationships/image"/><Relationship Id="rId7" Target="../media/image30.svg" Type="http://schemas.openxmlformats.org/officeDocument/2006/relationships/image"/><Relationship Id="rId8" Target="../media/image31.png" Type="http://schemas.openxmlformats.org/officeDocument/2006/relationships/image"/><Relationship Id="rId9" Target="../media/image32.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5.png" Type="http://schemas.openxmlformats.org/officeDocument/2006/relationships/image"/><Relationship Id="rId11" Target="../media/image6.sv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9.png" Type="http://schemas.openxmlformats.org/officeDocument/2006/relationships/image"/><Relationship Id="rId7" Target="../media/image10.svg" Type="http://schemas.openxmlformats.org/officeDocument/2006/relationships/image"/><Relationship Id="rId8" Target="../media/image11.png" Type="http://schemas.openxmlformats.org/officeDocument/2006/relationships/image"/><Relationship Id="rId9" Target="../media/image12.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3.png" Type="http://schemas.openxmlformats.org/officeDocument/2006/relationships/image"/><Relationship Id="rId7" Target="../media/image14.svg" Type="http://schemas.openxmlformats.org/officeDocument/2006/relationships/image"/><Relationship Id="rId8" Target="../media/image15.png" Type="http://schemas.openxmlformats.org/officeDocument/2006/relationships/image"/><Relationship Id="rId9" Target="../media/image16.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7.png" Type="http://schemas.openxmlformats.org/officeDocument/2006/relationships/image"/><Relationship Id="rId7" Target="../media/image18.svg" Type="http://schemas.openxmlformats.org/officeDocument/2006/relationships/image"/><Relationship Id="rId8" Target="../media/image19.png" Type="http://schemas.openxmlformats.org/officeDocument/2006/relationships/image"/><Relationship Id="rId9" Target="../media/image20.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3.png" Type="http://schemas.openxmlformats.org/officeDocument/2006/relationships/image"/><Relationship Id="rId7" Target="../media/image14.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1.png" Type="http://schemas.openxmlformats.org/officeDocument/2006/relationships/image"/><Relationship Id="rId5" Target="../media/image12.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3.png" Type="http://schemas.openxmlformats.org/officeDocument/2006/relationships/image"/><Relationship Id="rId9" Target="../media/image4.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1.png" Type="http://schemas.openxmlformats.org/officeDocument/2006/relationships/image"/><Relationship Id="rId5" Target="../media/image12.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3.png" Type="http://schemas.openxmlformats.org/officeDocument/2006/relationships/image"/><Relationship Id="rId9" Target="../media/image4.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3291840" y="-4000500"/>
            <a:ext cx="11704320" cy="18288000"/>
          </a:xfrm>
          <a:custGeom>
            <a:avLst/>
            <a:gdLst/>
            <a:ahLst/>
            <a:cxnLst/>
            <a:rect r="r" b="b" t="t" l="l"/>
            <a:pathLst>
              <a:path h="18288000" w="11704320">
                <a:moveTo>
                  <a:pt x="0" y="0"/>
                </a:moveTo>
                <a:lnTo>
                  <a:pt x="11704320" y="0"/>
                </a:lnTo>
                <a:lnTo>
                  <a:pt x="11704320" y="18288000"/>
                </a:lnTo>
                <a:lnTo>
                  <a:pt x="0" y="18288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5486400" y="8915051"/>
            <a:ext cx="7315200" cy="686498"/>
          </a:xfrm>
          <a:custGeom>
            <a:avLst/>
            <a:gdLst/>
            <a:ahLst/>
            <a:cxnLst/>
            <a:rect r="r" b="b" t="t" l="l"/>
            <a:pathLst>
              <a:path h="686498" w="7315200">
                <a:moveTo>
                  <a:pt x="0" y="0"/>
                </a:moveTo>
                <a:lnTo>
                  <a:pt x="7315200" y="0"/>
                </a:lnTo>
                <a:lnTo>
                  <a:pt x="7315200" y="686498"/>
                </a:lnTo>
                <a:lnTo>
                  <a:pt x="0" y="68649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5422551" y="626973"/>
            <a:ext cx="7315200" cy="686498"/>
          </a:xfrm>
          <a:custGeom>
            <a:avLst/>
            <a:gdLst/>
            <a:ahLst/>
            <a:cxnLst/>
            <a:rect r="r" b="b" t="t" l="l"/>
            <a:pathLst>
              <a:path h="686498" w="7315200">
                <a:moveTo>
                  <a:pt x="0" y="0"/>
                </a:moveTo>
                <a:lnTo>
                  <a:pt x="7315200" y="0"/>
                </a:lnTo>
                <a:lnTo>
                  <a:pt x="7315200" y="686497"/>
                </a:lnTo>
                <a:lnTo>
                  <a:pt x="0" y="68649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978049">
            <a:off x="1539220" y="6747397"/>
            <a:ext cx="2290890" cy="2695165"/>
          </a:xfrm>
          <a:custGeom>
            <a:avLst/>
            <a:gdLst/>
            <a:ahLst/>
            <a:cxnLst/>
            <a:rect r="r" b="b" t="t" l="l"/>
            <a:pathLst>
              <a:path h="2695165" w="2290890">
                <a:moveTo>
                  <a:pt x="0" y="0"/>
                </a:moveTo>
                <a:lnTo>
                  <a:pt x="2290890" y="0"/>
                </a:lnTo>
                <a:lnTo>
                  <a:pt x="2290890" y="2695165"/>
                </a:lnTo>
                <a:lnTo>
                  <a:pt x="0" y="2695165"/>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false" flipV="false" rot="-978049">
            <a:off x="14277597" y="894306"/>
            <a:ext cx="2290890" cy="2695165"/>
          </a:xfrm>
          <a:custGeom>
            <a:avLst/>
            <a:gdLst/>
            <a:ahLst/>
            <a:cxnLst/>
            <a:rect r="r" b="b" t="t" l="l"/>
            <a:pathLst>
              <a:path h="2695165" w="2290890">
                <a:moveTo>
                  <a:pt x="0" y="0"/>
                </a:moveTo>
                <a:lnTo>
                  <a:pt x="2290890" y="0"/>
                </a:lnTo>
                <a:lnTo>
                  <a:pt x="2290890" y="2695164"/>
                </a:lnTo>
                <a:lnTo>
                  <a:pt x="0" y="2695164"/>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7" id="7"/>
          <p:cNvSpPr/>
          <p:nvPr/>
        </p:nvSpPr>
        <p:spPr>
          <a:xfrm flipH="false" flipV="false" rot="0">
            <a:off x="2000090" y="2704818"/>
            <a:ext cx="1735780" cy="659596"/>
          </a:xfrm>
          <a:custGeom>
            <a:avLst/>
            <a:gdLst/>
            <a:ahLst/>
            <a:cxnLst/>
            <a:rect r="r" b="b" t="t" l="l"/>
            <a:pathLst>
              <a:path h="659596" w="1735780">
                <a:moveTo>
                  <a:pt x="0" y="0"/>
                </a:moveTo>
                <a:lnTo>
                  <a:pt x="1735780" y="0"/>
                </a:lnTo>
                <a:lnTo>
                  <a:pt x="1735780" y="659597"/>
                </a:lnTo>
                <a:lnTo>
                  <a:pt x="0" y="659597"/>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8" id="8"/>
          <p:cNvSpPr txBox="true"/>
          <p:nvPr/>
        </p:nvSpPr>
        <p:spPr>
          <a:xfrm rot="0">
            <a:off x="3609585" y="2205262"/>
            <a:ext cx="11068830" cy="6709789"/>
          </a:xfrm>
          <a:prstGeom prst="rect">
            <a:avLst/>
          </a:prstGeom>
        </p:spPr>
        <p:txBody>
          <a:bodyPr anchor="t" rtlCol="false" tIns="0" lIns="0" bIns="0" rIns="0">
            <a:spAutoFit/>
          </a:bodyPr>
          <a:lstStyle/>
          <a:p>
            <a:pPr algn="ctr">
              <a:lnSpc>
                <a:spcPts val="13341"/>
              </a:lnSpc>
            </a:pPr>
            <a:r>
              <a:rPr lang="en-US" sz="9529">
                <a:solidFill>
                  <a:srgbClr val="000000"/>
                </a:solidFill>
                <a:latin typeface="Girassol"/>
                <a:ea typeface="Girassol"/>
                <a:cs typeface="Girassol"/>
                <a:sym typeface="Girassol"/>
              </a:rPr>
              <a:t>Groclake Agentathon: Next Generation Agentic Apps</a:t>
            </a:r>
          </a:p>
          <a:p>
            <a:pPr algn="ctr">
              <a:lnSpc>
                <a:spcPts val="13341"/>
              </a:lnSpc>
            </a:pPr>
          </a:p>
        </p:txBody>
      </p:sp>
      <p:sp>
        <p:nvSpPr>
          <p:cNvPr name="Freeform 9" id="9"/>
          <p:cNvSpPr/>
          <p:nvPr/>
        </p:nvSpPr>
        <p:spPr>
          <a:xfrm flipH="true" flipV="false" rot="0">
            <a:off x="13687262" y="7765181"/>
            <a:ext cx="1735780" cy="659596"/>
          </a:xfrm>
          <a:custGeom>
            <a:avLst/>
            <a:gdLst/>
            <a:ahLst/>
            <a:cxnLst/>
            <a:rect r="r" b="b" t="t" l="l"/>
            <a:pathLst>
              <a:path h="659596" w="1735780">
                <a:moveTo>
                  <a:pt x="1735780" y="0"/>
                </a:moveTo>
                <a:lnTo>
                  <a:pt x="0" y="0"/>
                </a:lnTo>
                <a:lnTo>
                  <a:pt x="0" y="659597"/>
                </a:lnTo>
                <a:lnTo>
                  <a:pt x="1735780" y="659597"/>
                </a:lnTo>
                <a:lnTo>
                  <a:pt x="173578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3291840" y="-4000500"/>
            <a:ext cx="11704320" cy="18288000"/>
          </a:xfrm>
          <a:custGeom>
            <a:avLst/>
            <a:gdLst/>
            <a:ahLst/>
            <a:cxnLst/>
            <a:rect r="r" b="b" t="t" l="l"/>
            <a:pathLst>
              <a:path h="18288000" w="11704320">
                <a:moveTo>
                  <a:pt x="0" y="0"/>
                </a:moveTo>
                <a:lnTo>
                  <a:pt x="11704320" y="0"/>
                </a:lnTo>
                <a:lnTo>
                  <a:pt x="11704320" y="18288000"/>
                </a:lnTo>
                <a:lnTo>
                  <a:pt x="0" y="18288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3171533" y="-500631"/>
            <a:ext cx="11569478" cy="3645716"/>
          </a:xfrm>
          <a:prstGeom prst="rect">
            <a:avLst/>
          </a:prstGeom>
        </p:spPr>
        <p:txBody>
          <a:bodyPr anchor="t" rtlCol="false" tIns="0" lIns="0" bIns="0" rIns="0">
            <a:spAutoFit/>
          </a:bodyPr>
          <a:lstStyle/>
          <a:p>
            <a:pPr algn="ctr">
              <a:lnSpc>
                <a:spcPts val="7179"/>
              </a:lnSpc>
            </a:pPr>
          </a:p>
          <a:p>
            <a:pPr algn="ctr">
              <a:lnSpc>
                <a:spcPts val="7262"/>
              </a:lnSpc>
            </a:pPr>
            <a:r>
              <a:rPr lang="en-US" sz="5187">
                <a:solidFill>
                  <a:srgbClr val="141619"/>
                </a:solidFill>
                <a:latin typeface="Poly"/>
                <a:ea typeface="Poly"/>
                <a:cs typeface="Poly"/>
                <a:sym typeface="Poly"/>
              </a:rPr>
              <a:t>🚀 How MemoryVault Works</a:t>
            </a:r>
          </a:p>
          <a:p>
            <a:pPr algn="ctr">
              <a:lnSpc>
                <a:spcPts val="7262"/>
              </a:lnSpc>
            </a:pPr>
          </a:p>
          <a:p>
            <a:pPr algn="ctr">
              <a:lnSpc>
                <a:spcPts val="7262"/>
              </a:lnSpc>
            </a:pPr>
          </a:p>
        </p:txBody>
      </p:sp>
      <p:sp>
        <p:nvSpPr>
          <p:cNvPr name="Freeform 4" id="4"/>
          <p:cNvSpPr/>
          <p:nvPr/>
        </p:nvSpPr>
        <p:spPr>
          <a:xfrm flipH="false" flipV="false" rot="5693981">
            <a:off x="14911730" y="8317858"/>
            <a:ext cx="1675697" cy="1880884"/>
          </a:xfrm>
          <a:custGeom>
            <a:avLst/>
            <a:gdLst/>
            <a:ahLst/>
            <a:cxnLst/>
            <a:rect r="r" b="b" t="t" l="l"/>
            <a:pathLst>
              <a:path h="1880884" w="1675697">
                <a:moveTo>
                  <a:pt x="0" y="0"/>
                </a:moveTo>
                <a:lnTo>
                  <a:pt x="1675697" y="0"/>
                </a:lnTo>
                <a:lnTo>
                  <a:pt x="1675697" y="1880884"/>
                </a:lnTo>
                <a:lnTo>
                  <a:pt x="0" y="18808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978049">
            <a:off x="2017324" y="9072572"/>
            <a:ext cx="1349860" cy="1588070"/>
          </a:xfrm>
          <a:custGeom>
            <a:avLst/>
            <a:gdLst/>
            <a:ahLst/>
            <a:cxnLst/>
            <a:rect r="r" b="b" t="t" l="l"/>
            <a:pathLst>
              <a:path h="1588070" w="1349860">
                <a:moveTo>
                  <a:pt x="0" y="0"/>
                </a:moveTo>
                <a:lnTo>
                  <a:pt x="1349860" y="0"/>
                </a:lnTo>
                <a:lnTo>
                  <a:pt x="1349860" y="1588070"/>
                </a:lnTo>
                <a:lnTo>
                  <a:pt x="0" y="158807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false" flipV="false" rot="0">
            <a:off x="5486400" y="1374615"/>
            <a:ext cx="7315200" cy="686498"/>
          </a:xfrm>
          <a:custGeom>
            <a:avLst/>
            <a:gdLst/>
            <a:ahLst/>
            <a:cxnLst/>
            <a:rect r="r" b="b" t="t" l="l"/>
            <a:pathLst>
              <a:path h="686498" w="7315200">
                <a:moveTo>
                  <a:pt x="0" y="0"/>
                </a:moveTo>
                <a:lnTo>
                  <a:pt x="7315200" y="0"/>
                </a:lnTo>
                <a:lnTo>
                  <a:pt x="7315200" y="686497"/>
                </a:lnTo>
                <a:lnTo>
                  <a:pt x="0" y="686497"/>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7" id="7"/>
          <p:cNvSpPr txBox="true"/>
          <p:nvPr/>
        </p:nvSpPr>
        <p:spPr>
          <a:xfrm rot="0">
            <a:off x="2960565" y="2430329"/>
            <a:ext cx="13617786" cy="6058356"/>
          </a:xfrm>
          <a:prstGeom prst="rect">
            <a:avLst/>
          </a:prstGeom>
        </p:spPr>
        <p:txBody>
          <a:bodyPr anchor="t" rtlCol="false" tIns="0" lIns="0" bIns="0" rIns="0">
            <a:spAutoFit/>
          </a:bodyPr>
          <a:lstStyle/>
          <a:p>
            <a:pPr algn="just" marL="677708" indent="-338854" lvl="1">
              <a:lnSpc>
                <a:spcPts val="4363"/>
              </a:lnSpc>
              <a:buAutoNum type="arabicPeriod" startAt="1"/>
            </a:pPr>
            <a:r>
              <a:rPr lang="en-US" sz="3138">
                <a:solidFill>
                  <a:srgbClr val="FF5757"/>
                </a:solidFill>
                <a:latin typeface="Neuton"/>
                <a:ea typeface="Neuton"/>
                <a:cs typeface="Neuton"/>
                <a:sym typeface="Neuton"/>
              </a:rPr>
              <a:t>User enters a memory </a:t>
            </a:r>
            <a:r>
              <a:rPr lang="en-US" sz="3138">
                <a:solidFill>
                  <a:srgbClr val="000000"/>
                </a:solidFill>
                <a:latin typeface="Neuton"/>
                <a:ea typeface="Neuton"/>
                <a:cs typeface="Neuton"/>
                <a:sym typeface="Neuton"/>
              </a:rPr>
              <a:t>→ Provides text and optional metadata.</a:t>
            </a:r>
          </a:p>
          <a:p>
            <a:pPr algn="just" marL="677708" indent="-338854" lvl="1">
              <a:lnSpc>
                <a:spcPts val="4363"/>
              </a:lnSpc>
              <a:buAutoNum type="arabicPeriod" startAt="1"/>
            </a:pPr>
            <a:r>
              <a:rPr lang="en-US" sz="3138">
                <a:solidFill>
                  <a:srgbClr val="FF5757"/>
                </a:solidFill>
                <a:latin typeface="Neuton"/>
                <a:ea typeface="Neuton"/>
                <a:cs typeface="Neuton"/>
                <a:sym typeface="Neuton"/>
              </a:rPr>
              <a:t>Memory is split into chunks</a:t>
            </a:r>
            <a:r>
              <a:rPr lang="en-US" sz="3138">
                <a:solidFill>
                  <a:srgbClr val="000000"/>
                </a:solidFill>
                <a:latin typeface="Neuton"/>
                <a:ea typeface="Neuton"/>
                <a:cs typeface="Neuton"/>
                <a:sym typeface="Neuton"/>
              </a:rPr>
              <a:t> → Using CharacterTextSplitter for better vector storage.</a:t>
            </a:r>
          </a:p>
          <a:p>
            <a:pPr algn="just" marL="677708" indent="-338854" lvl="1">
              <a:lnSpc>
                <a:spcPts val="4363"/>
              </a:lnSpc>
              <a:buAutoNum type="arabicPeriod" startAt="1"/>
            </a:pPr>
            <a:r>
              <a:rPr lang="en-US" sz="3138">
                <a:solidFill>
                  <a:srgbClr val="FF5757"/>
                </a:solidFill>
                <a:latin typeface="Neuton"/>
                <a:ea typeface="Neuton"/>
                <a:cs typeface="Neuton"/>
                <a:sym typeface="Neuton"/>
              </a:rPr>
              <a:t>Memory is encoded</a:t>
            </a:r>
            <a:r>
              <a:rPr lang="en-US" sz="3138">
                <a:solidFill>
                  <a:srgbClr val="000000"/>
                </a:solidFill>
                <a:latin typeface="Neuton"/>
                <a:ea typeface="Neuton"/>
                <a:cs typeface="Neuton"/>
                <a:sym typeface="Neuton"/>
              </a:rPr>
              <a:t> → Converted into vector embeddings using VectorLake.generate().</a:t>
            </a:r>
          </a:p>
          <a:p>
            <a:pPr algn="just" marL="677708" indent="-338854" lvl="1">
              <a:lnSpc>
                <a:spcPts val="4363"/>
              </a:lnSpc>
              <a:buAutoNum type="arabicPeriod" startAt="1"/>
            </a:pPr>
            <a:r>
              <a:rPr lang="en-US" sz="3138">
                <a:solidFill>
                  <a:srgbClr val="FF5757"/>
                </a:solidFill>
                <a:latin typeface="Neuton"/>
                <a:ea typeface="Neuton"/>
                <a:cs typeface="Neuton"/>
                <a:sym typeface="Neuton"/>
              </a:rPr>
              <a:t>Memory is stored in VectorLake </a:t>
            </a:r>
            <a:r>
              <a:rPr lang="en-US" sz="3138">
                <a:solidFill>
                  <a:srgbClr val="000000"/>
                </a:solidFill>
                <a:latin typeface="Neuton"/>
                <a:ea typeface="Neuton"/>
                <a:cs typeface="Neuton"/>
                <a:sym typeface="Neuton"/>
              </a:rPr>
              <a:t>→ Saved with a unique document ID and chunk IDs.</a:t>
            </a:r>
          </a:p>
          <a:p>
            <a:pPr algn="just" marL="677708" indent="-338854" lvl="1">
              <a:lnSpc>
                <a:spcPts val="4363"/>
              </a:lnSpc>
              <a:buAutoNum type="arabicPeriod" startAt="1"/>
            </a:pPr>
            <a:r>
              <a:rPr lang="en-US" sz="3138">
                <a:solidFill>
                  <a:srgbClr val="FF5757"/>
                </a:solidFill>
                <a:latin typeface="Neuton"/>
                <a:ea typeface="Neuton"/>
                <a:cs typeface="Neuton"/>
                <a:sym typeface="Neuton"/>
              </a:rPr>
              <a:t>User queries a memory</a:t>
            </a:r>
            <a:r>
              <a:rPr lang="en-US" sz="3138">
                <a:solidFill>
                  <a:srgbClr val="000000"/>
                </a:solidFill>
                <a:latin typeface="Neuton"/>
                <a:ea typeface="Neuton"/>
                <a:cs typeface="Neuton"/>
                <a:sym typeface="Neuton"/>
              </a:rPr>
              <a:t> → Enters a search query.</a:t>
            </a:r>
          </a:p>
          <a:p>
            <a:pPr algn="just" marL="677708" indent="-338854" lvl="1">
              <a:lnSpc>
                <a:spcPts val="4363"/>
              </a:lnSpc>
              <a:buAutoNum type="arabicPeriod" startAt="1"/>
            </a:pPr>
            <a:r>
              <a:rPr lang="en-US" sz="3138">
                <a:solidFill>
                  <a:srgbClr val="FF5757"/>
                </a:solidFill>
                <a:latin typeface="Neuton"/>
                <a:ea typeface="Neuton"/>
                <a:cs typeface="Neuton"/>
                <a:sym typeface="Neuton"/>
              </a:rPr>
              <a:t>Query is encoded </a:t>
            </a:r>
            <a:r>
              <a:rPr lang="en-US" sz="3138">
                <a:solidFill>
                  <a:srgbClr val="000000"/>
                </a:solidFill>
                <a:latin typeface="Neuton"/>
                <a:ea typeface="Neuton"/>
                <a:cs typeface="Neuton"/>
                <a:sym typeface="Neuton"/>
              </a:rPr>
              <a:t>→ Converted into vector embeddings using VectorLake.generate().</a:t>
            </a:r>
          </a:p>
          <a:p>
            <a:pPr algn="just" marL="677708" indent="-338854" lvl="1">
              <a:lnSpc>
                <a:spcPts val="4363"/>
              </a:lnSpc>
              <a:buAutoNum type="arabicPeriod" startAt="1"/>
            </a:pPr>
            <a:r>
              <a:rPr lang="en-US" sz="3138">
                <a:solidFill>
                  <a:srgbClr val="FF5757"/>
                </a:solidFill>
                <a:latin typeface="Neuton"/>
                <a:ea typeface="Neuton"/>
                <a:cs typeface="Neuton"/>
                <a:sym typeface="Neuton"/>
              </a:rPr>
              <a:t>Relevant memories are retrieved</a:t>
            </a:r>
            <a:r>
              <a:rPr lang="en-US" sz="3138">
                <a:solidFill>
                  <a:srgbClr val="000000"/>
                </a:solidFill>
                <a:latin typeface="Neuton"/>
                <a:ea typeface="Neuton"/>
                <a:cs typeface="Neuton"/>
                <a:sym typeface="Neuton"/>
              </a:rPr>
              <a:t> → VectorLake searches and fetches the top 5 matches.</a:t>
            </a:r>
          </a:p>
          <a:p>
            <a:pPr algn="just" marL="677708" indent="-338854" lvl="1">
              <a:lnSpc>
                <a:spcPts val="4363"/>
              </a:lnSpc>
              <a:buAutoNum type="arabicPeriod" startAt="1"/>
            </a:pPr>
            <a:r>
              <a:rPr lang="en-US" sz="3138">
                <a:solidFill>
                  <a:srgbClr val="FF5757"/>
                </a:solidFill>
                <a:latin typeface="Neuton"/>
                <a:ea typeface="Neuton"/>
                <a:cs typeface="Neuton"/>
                <a:sym typeface="Neuton"/>
              </a:rPr>
              <a:t>AI generates a response</a:t>
            </a:r>
            <a:r>
              <a:rPr lang="en-US" sz="3138">
                <a:solidFill>
                  <a:srgbClr val="000000"/>
                </a:solidFill>
                <a:latin typeface="Neuton"/>
                <a:ea typeface="Neuton"/>
                <a:cs typeface="Neuton"/>
                <a:sym typeface="Neuton"/>
              </a:rPr>
              <a:t> → ModelLake.chat_complete() creates a vivid memory recall.</a:t>
            </a:r>
          </a:p>
          <a:p>
            <a:pPr algn="just" marL="677708" indent="-338854" lvl="1">
              <a:lnSpc>
                <a:spcPts val="4363"/>
              </a:lnSpc>
              <a:buAutoNum type="arabicPeriod" startAt="1"/>
            </a:pPr>
            <a:r>
              <a:rPr lang="en-US" sz="3138">
                <a:solidFill>
                  <a:srgbClr val="FF5757"/>
                </a:solidFill>
                <a:latin typeface="Neuton"/>
                <a:ea typeface="Neuton"/>
                <a:cs typeface="Neuton"/>
                <a:sym typeface="Neuton"/>
              </a:rPr>
              <a:t>Image is generated </a:t>
            </a:r>
            <a:r>
              <a:rPr lang="en-US" sz="3138">
                <a:solidFill>
                  <a:srgbClr val="000000"/>
                </a:solidFill>
                <a:latin typeface="Neuton"/>
                <a:ea typeface="Neuton"/>
                <a:cs typeface="Neuton"/>
                <a:sym typeface="Neuton"/>
              </a:rPr>
              <a:t>→ FLUX API generates an image based on the AI response.</a:t>
            </a:r>
          </a:p>
          <a:p>
            <a:pPr algn="just" marL="677708" indent="-338854" lvl="1">
              <a:lnSpc>
                <a:spcPts val="4363"/>
              </a:lnSpc>
              <a:buAutoNum type="arabicPeriod" startAt="1"/>
            </a:pPr>
            <a:r>
              <a:rPr lang="en-US" sz="3138">
                <a:solidFill>
                  <a:srgbClr val="FF5757"/>
                </a:solidFill>
                <a:latin typeface="Neuton"/>
                <a:ea typeface="Neuton"/>
                <a:cs typeface="Neuton"/>
                <a:sym typeface="Neuton"/>
              </a:rPr>
              <a:t>Response is sent to the user</a:t>
            </a:r>
            <a:r>
              <a:rPr lang="en-US" sz="3138">
                <a:solidFill>
                  <a:srgbClr val="000000"/>
                </a:solidFill>
                <a:latin typeface="Neuton"/>
                <a:ea typeface="Neuton"/>
                <a:cs typeface="Neuton"/>
                <a:sym typeface="Neuton"/>
              </a:rPr>
              <a:t> → AI-generated text and image are returned.</a:t>
            </a:r>
          </a:p>
          <a:p>
            <a:pPr algn="just">
              <a:lnSpc>
                <a:spcPts val="4363"/>
              </a:lnSpc>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3291840" y="-4000500"/>
            <a:ext cx="11704320" cy="18288000"/>
          </a:xfrm>
          <a:custGeom>
            <a:avLst/>
            <a:gdLst/>
            <a:ahLst/>
            <a:cxnLst/>
            <a:rect r="r" b="b" t="t" l="l"/>
            <a:pathLst>
              <a:path h="18288000" w="11704320">
                <a:moveTo>
                  <a:pt x="0" y="0"/>
                </a:moveTo>
                <a:lnTo>
                  <a:pt x="11704320" y="0"/>
                </a:lnTo>
                <a:lnTo>
                  <a:pt x="11704320" y="18288000"/>
                </a:lnTo>
                <a:lnTo>
                  <a:pt x="0" y="18288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3359261" y="471277"/>
            <a:ext cx="11569478" cy="903338"/>
          </a:xfrm>
          <a:prstGeom prst="rect">
            <a:avLst/>
          </a:prstGeom>
        </p:spPr>
        <p:txBody>
          <a:bodyPr anchor="t" rtlCol="false" tIns="0" lIns="0" bIns="0" rIns="0">
            <a:spAutoFit/>
          </a:bodyPr>
          <a:lstStyle/>
          <a:p>
            <a:pPr algn="ctr">
              <a:lnSpc>
                <a:spcPts val="7262"/>
              </a:lnSpc>
            </a:pPr>
            <a:r>
              <a:rPr lang="en-US" sz="5187">
                <a:solidFill>
                  <a:srgbClr val="141619"/>
                </a:solidFill>
                <a:latin typeface="Poly"/>
                <a:ea typeface="Poly"/>
                <a:cs typeface="Poly"/>
                <a:sym typeface="Poly"/>
              </a:rPr>
              <a:t>TECHNICAL ARCHITECTURE</a:t>
            </a:r>
          </a:p>
        </p:txBody>
      </p:sp>
      <p:sp>
        <p:nvSpPr>
          <p:cNvPr name="Freeform 4" id="4"/>
          <p:cNvSpPr/>
          <p:nvPr/>
        </p:nvSpPr>
        <p:spPr>
          <a:xfrm flipH="false" flipV="false" rot="-978049">
            <a:off x="2017324" y="9072572"/>
            <a:ext cx="1349860" cy="1588070"/>
          </a:xfrm>
          <a:custGeom>
            <a:avLst/>
            <a:gdLst/>
            <a:ahLst/>
            <a:cxnLst/>
            <a:rect r="r" b="b" t="t" l="l"/>
            <a:pathLst>
              <a:path h="1588070" w="1349860">
                <a:moveTo>
                  <a:pt x="0" y="0"/>
                </a:moveTo>
                <a:lnTo>
                  <a:pt x="1349860" y="0"/>
                </a:lnTo>
                <a:lnTo>
                  <a:pt x="1349860" y="1588070"/>
                </a:lnTo>
                <a:lnTo>
                  <a:pt x="0" y="158807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5486400" y="1374615"/>
            <a:ext cx="7315200" cy="686498"/>
          </a:xfrm>
          <a:custGeom>
            <a:avLst/>
            <a:gdLst/>
            <a:ahLst/>
            <a:cxnLst/>
            <a:rect r="r" b="b" t="t" l="l"/>
            <a:pathLst>
              <a:path h="686498" w="7315200">
                <a:moveTo>
                  <a:pt x="0" y="0"/>
                </a:moveTo>
                <a:lnTo>
                  <a:pt x="7315200" y="0"/>
                </a:lnTo>
                <a:lnTo>
                  <a:pt x="7315200" y="686497"/>
                </a:lnTo>
                <a:lnTo>
                  <a:pt x="0" y="686497"/>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6" id="6"/>
          <p:cNvSpPr txBox="true"/>
          <p:nvPr/>
        </p:nvSpPr>
        <p:spPr>
          <a:xfrm rot="0">
            <a:off x="1821585" y="2764742"/>
            <a:ext cx="13617786" cy="3296106"/>
          </a:xfrm>
          <a:prstGeom prst="rect">
            <a:avLst/>
          </a:prstGeom>
        </p:spPr>
        <p:txBody>
          <a:bodyPr anchor="t" rtlCol="false" tIns="0" lIns="0" bIns="0" rIns="0">
            <a:spAutoFit/>
          </a:bodyPr>
          <a:lstStyle/>
          <a:p>
            <a:pPr algn="just">
              <a:lnSpc>
                <a:spcPts val="4363"/>
              </a:lnSpc>
            </a:pPr>
            <a:r>
              <a:rPr lang="en-US" sz="3138">
                <a:solidFill>
                  <a:srgbClr val="000000"/>
                </a:solidFill>
                <a:latin typeface="Neuton"/>
                <a:ea typeface="Neuton"/>
                <a:cs typeface="Neuton"/>
                <a:sym typeface="Neuton"/>
              </a:rPr>
              <a:t>✅</a:t>
            </a:r>
            <a:r>
              <a:rPr lang="en-US" sz="3138">
                <a:solidFill>
                  <a:srgbClr val="000000"/>
                </a:solidFill>
                <a:latin typeface="Neuton"/>
                <a:ea typeface="Neuton"/>
                <a:cs typeface="Neuton"/>
                <a:sym typeface="Neuton"/>
              </a:rPr>
              <a:t> Backend (Flask + Python)</a:t>
            </a:r>
          </a:p>
          <a:p>
            <a:pPr algn="just" marL="677708" indent="-338854" lvl="1">
              <a:lnSpc>
                <a:spcPts val="4363"/>
              </a:lnSpc>
              <a:buFont typeface="Arial"/>
              <a:buChar char="•"/>
            </a:pPr>
            <a:r>
              <a:rPr lang="en-US" sz="3138">
                <a:solidFill>
                  <a:srgbClr val="000000"/>
                </a:solidFill>
                <a:latin typeface="Neuton"/>
                <a:ea typeface="Neuton"/>
                <a:cs typeface="Neuton"/>
                <a:sym typeface="Neuton"/>
              </a:rPr>
              <a:t>RESTful API for storing and retrieving memories</a:t>
            </a:r>
          </a:p>
          <a:p>
            <a:pPr algn="just" marL="677708" indent="-338854" lvl="1">
              <a:lnSpc>
                <a:spcPts val="4363"/>
              </a:lnSpc>
              <a:buFont typeface="Arial"/>
              <a:buChar char="•"/>
            </a:pPr>
            <a:r>
              <a:rPr lang="en-US" sz="3138">
                <a:solidFill>
                  <a:srgbClr val="000000"/>
                </a:solidFill>
                <a:latin typeface="Neuton"/>
                <a:ea typeface="Neuton"/>
                <a:cs typeface="Neuton"/>
                <a:sym typeface="Neuton"/>
              </a:rPr>
              <a:t>VectorLake for memory vector embeddings and storage</a:t>
            </a:r>
          </a:p>
          <a:p>
            <a:pPr algn="just" marL="677708" indent="-338854" lvl="1">
              <a:lnSpc>
                <a:spcPts val="4363"/>
              </a:lnSpc>
              <a:buFont typeface="Arial"/>
              <a:buChar char="•"/>
            </a:pPr>
            <a:r>
              <a:rPr lang="en-US" sz="3138">
                <a:solidFill>
                  <a:srgbClr val="000000"/>
                </a:solidFill>
                <a:latin typeface="Neuton"/>
                <a:ea typeface="Neuton"/>
                <a:cs typeface="Neuton"/>
                <a:sym typeface="Neuton"/>
              </a:rPr>
              <a:t>ModelLake for AI-generated memory recall</a:t>
            </a:r>
          </a:p>
          <a:p>
            <a:pPr algn="just" marL="677708" indent="-338854" lvl="1">
              <a:lnSpc>
                <a:spcPts val="4363"/>
              </a:lnSpc>
              <a:buFont typeface="Arial"/>
              <a:buChar char="•"/>
            </a:pPr>
            <a:r>
              <a:rPr lang="en-US" sz="3138">
                <a:solidFill>
                  <a:srgbClr val="000000"/>
                </a:solidFill>
                <a:latin typeface="Neuton"/>
                <a:ea typeface="Neuton"/>
                <a:cs typeface="Neuton"/>
                <a:sym typeface="Neuton"/>
              </a:rPr>
              <a:t>FLUX API for AI-generated memory visuals</a:t>
            </a:r>
          </a:p>
          <a:p>
            <a:pPr algn="just">
              <a:lnSpc>
                <a:spcPts val="4363"/>
              </a:lnSpc>
            </a:pPr>
          </a:p>
        </p:txBody>
      </p:sp>
      <p:sp>
        <p:nvSpPr>
          <p:cNvPr name="TextBox 7" id="7"/>
          <p:cNvSpPr txBox="true"/>
          <p:nvPr/>
        </p:nvSpPr>
        <p:spPr>
          <a:xfrm rot="0">
            <a:off x="2335107" y="2250164"/>
            <a:ext cx="13617786" cy="1086306"/>
          </a:xfrm>
          <a:prstGeom prst="rect">
            <a:avLst/>
          </a:prstGeom>
        </p:spPr>
        <p:txBody>
          <a:bodyPr anchor="t" rtlCol="false" tIns="0" lIns="0" bIns="0" rIns="0">
            <a:spAutoFit/>
          </a:bodyPr>
          <a:lstStyle/>
          <a:p>
            <a:pPr algn="just">
              <a:lnSpc>
                <a:spcPts val="4363"/>
              </a:lnSpc>
            </a:pPr>
            <a:r>
              <a:rPr lang="en-US" sz="3138">
                <a:solidFill>
                  <a:srgbClr val="000000"/>
                </a:solidFill>
                <a:latin typeface="Neuton"/>
                <a:ea typeface="Neuton"/>
                <a:cs typeface="Neuton"/>
                <a:sym typeface="Neuton"/>
              </a:rPr>
              <a:t>🛠Frontend</a:t>
            </a:r>
            <a:r>
              <a:rPr lang="en-US" sz="3138">
                <a:solidFill>
                  <a:srgbClr val="000000"/>
                </a:solidFill>
                <a:latin typeface="Neuton"/>
                <a:ea typeface="Neuton"/>
                <a:cs typeface="Neuton"/>
                <a:sym typeface="Neuton"/>
              </a:rPr>
              <a:t> (React)</a:t>
            </a:r>
          </a:p>
          <a:p>
            <a:pPr algn="just">
              <a:lnSpc>
                <a:spcPts val="4363"/>
              </a:lnSpc>
            </a:pPr>
          </a:p>
        </p:txBody>
      </p:sp>
      <p:sp>
        <p:nvSpPr>
          <p:cNvPr name="TextBox 8" id="8"/>
          <p:cNvSpPr txBox="true"/>
          <p:nvPr/>
        </p:nvSpPr>
        <p:spPr>
          <a:xfrm rot="0">
            <a:off x="9144000" y="5413816"/>
            <a:ext cx="13617786" cy="5060517"/>
          </a:xfrm>
          <a:prstGeom prst="rect">
            <a:avLst/>
          </a:prstGeom>
        </p:spPr>
        <p:txBody>
          <a:bodyPr anchor="t" rtlCol="false" tIns="0" lIns="0" bIns="0" rIns="0">
            <a:spAutoFit/>
          </a:bodyPr>
          <a:lstStyle/>
          <a:p>
            <a:pPr algn="just">
              <a:lnSpc>
                <a:spcPts val="5197"/>
              </a:lnSpc>
            </a:pPr>
            <a:r>
              <a:rPr lang="en-US" sz="3738" b="true">
                <a:solidFill>
                  <a:srgbClr val="000000"/>
                </a:solidFill>
                <a:latin typeface="Neuton Bold"/>
                <a:ea typeface="Neuton Bold"/>
                <a:cs typeface="Neuton Bold"/>
                <a:sym typeface="Neuton Bold"/>
              </a:rPr>
              <a:t>Built With...</a:t>
            </a:r>
          </a:p>
          <a:p>
            <a:pPr algn="just">
              <a:lnSpc>
                <a:spcPts val="4363"/>
              </a:lnSpc>
            </a:pPr>
            <a:r>
              <a:rPr lang="en-US" sz="3138">
                <a:solidFill>
                  <a:srgbClr val="000000"/>
                </a:solidFill>
                <a:latin typeface="Neuton"/>
                <a:ea typeface="Neuton"/>
                <a:cs typeface="Neuton"/>
                <a:sym typeface="Neuton"/>
              </a:rPr>
              <a:t>🛠 Our Tech Stack</a:t>
            </a:r>
          </a:p>
          <a:p>
            <a:pPr algn="just">
              <a:lnSpc>
                <a:spcPts val="4363"/>
              </a:lnSpc>
            </a:pPr>
            <a:r>
              <a:rPr lang="en-US" sz="3138">
                <a:solidFill>
                  <a:srgbClr val="000000"/>
                </a:solidFill>
                <a:latin typeface="Neuton"/>
                <a:ea typeface="Neuton"/>
                <a:cs typeface="Neuton"/>
                <a:sym typeface="Neuton"/>
              </a:rPr>
              <a:t>✅ Flask – Backend API</a:t>
            </a:r>
          </a:p>
          <a:p>
            <a:pPr algn="just">
              <a:lnSpc>
                <a:spcPts val="4363"/>
              </a:lnSpc>
            </a:pPr>
            <a:r>
              <a:rPr lang="en-US" sz="3138">
                <a:solidFill>
                  <a:srgbClr val="000000"/>
                </a:solidFill>
                <a:latin typeface="Neuton"/>
                <a:ea typeface="Neuton"/>
                <a:cs typeface="Neuton"/>
                <a:sym typeface="Neuton"/>
              </a:rPr>
              <a:t>✅ Python – Core logic &amp; processing</a:t>
            </a:r>
          </a:p>
          <a:p>
            <a:pPr algn="just">
              <a:lnSpc>
                <a:spcPts val="4363"/>
              </a:lnSpc>
            </a:pPr>
            <a:r>
              <a:rPr lang="en-US" sz="3138">
                <a:solidFill>
                  <a:srgbClr val="000000"/>
                </a:solidFill>
                <a:latin typeface="Neuton"/>
                <a:ea typeface="Neuton"/>
                <a:cs typeface="Neuton"/>
                <a:sym typeface="Neuton"/>
              </a:rPr>
              <a:t>✅ VectorLake – Memory storage &amp; retrieval</a:t>
            </a:r>
          </a:p>
          <a:p>
            <a:pPr algn="just">
              <a:lnSpc>
                <a:spcPts val="4363"/>
              </a:lnSpc>
            </a:pPr>
            <a:r>
              <a:rPr lang="en-US" sz="3138">
                <a:solidFill>
                  <a:srgbClr val="000000"/>
                </a:solidFill>
                <a:latin typeface="Neuton"/>
                <a:ea typeface="Neuton"/>
                <a:cs typeface="Neuton"/>
                <a:sym typeface="Neuton"/>
              </a:rPr>
              <a:t>✅ ModelLake – Conversational AI for vivid responses</a:t>
            </a:r>
          </a:p>
          <a:p>
            <a:pPr algn="just">
              <a:lnSpc>
                <a:spcPts val="4363"/>
              </a:lnSpc>
            </a:pPr>
            <a:r>
              <a:rPr lang="en-US" sz="3138">
                <a:solidFill>
                  <a:srgbClr val="000000"/>
                </a:solidFill>
                <a:latin typeface="Neuton"/>
                <a:ea typeface="Neuton"/>
                <a:cs typeface="Neuton"/>
                <a:sym typeface="Neuton"/>
              </a:rPr>
              <a:t>✅ FLUX API – AI-powered image generation</a:t>
            </a:r>
          </a:p>
          <a:p>
            <a:pPr algn="just">
              <a:lnSpc>
                <a:spcPts val="4363"/>
              </a:lnSpc>
            </a:pPr>
            <a:r>
              <a:rPr lang="en-US" sz="3138">
                <a:solidFill>
                  <a:srgbClr val="000000"/>
                </a:solidFill>
                <a:latin typeface="Neuton"/>
                <a:ea typeface="Neuton"/>
                <a:cs typeface="Neuton"/>
                <a:sym typeface="Neuton"/>
              </a:rPr>
              <a:t>✅ React + Vercel – Frontend for user interaction</a:t>
            </a:r>
          </a:p>
          <a:p>
            <a:pPr algn="just">
              <a:lnSpc>
                <a:spcPts val="4363"/>
              </a:lnSpc>
            </a:pP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3291840" y="-4000500"/>
            <a:ext cx="11704320" cy="18288000"/>
          </a:xfrm>
          <a:custGeom>
            <a:avLst/>
            <a:gdLst/>
            <a:ahLst/>
            <a:cxnLst/>
            <a:rect r="r" b="b" t="t" l="l"/>
            <a:pathLst>
              <a:path h="18288000" w="11704320">
                <a:moveTo>
                  <a:pt x="0" y="0"/>
                </a:moveTo>
                <a:lnTo>
                  <a:pt x="11704320" y="0"/>
                </a:lnTo>
                <a:lnTo>
                  <a:pt x="11704320" y="18288000"/>
                </a:lnTo>
                <a:lnTo>
                  <a:pt x="0" y="18288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978049">
            <a:off x="2017324" y="9072572"/>
            <a:ext cx="1349860" cy="1588070"/>
          </a:xfrm>
          <a:custGeom>
            <a:avLst/>
            <a:gdLst/>
            <a:ahLst/>
            <a:cxnLst/>
            <a:rect r="r" b="b" t="t" l="l"/>
            <a:pathLst>
              <a:path h="1588070" w="1349860">
                <a:moveTo>
                  <a:pt x="0" y="0"/>
                </a:moveTo>
                <a:lnTo>
                  <a:pt x="1349860" y="0"/>
                </a:lnTo>
                <a:lnTo>
                  <a:pt x="1349860" y="1588070"/>
                </a:lnTo>
                <a:lnTo>
                  <a:pt x="0" y="158807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3359261" y="3279691"/>
            <a:ext cx="3954902" cy="5635360"/>
          </a:xfrm>
          <a:custGeom>
            <a:avLst/>
            <a:gdLst/>
            <a:ahLst/>
            <a:cxnLst/>
            <a:rect r="r" b="b" t="t" l="l"/>
            <a:pathLst>
              <a:path h="5635360" w="3954902">
                <a:moveTo>
                  <a:pt x="0" y="0"/>
                </a:moveTo>
                <a:lnTo>
                  <a:pt x="3954902" y="0"/>
                </a:lnTo>
                <a:lnTo>
                  <a:pt x="3954902" y="5635360"/>
                </a:lnTo>
                <a:lnTo>
                  <a:pt x="0" y="5635360"/>
                </a:lnTo>
                <a:lnTo>
                  <a:pt x="0" y="0"/>
                </a:lnTo>
                <a:close/>
              </a:path>
            </a:pathLst>
          </a:custGeom>
          <a:blipFill>
            <a:blip r:embed="rId6"/>
            <a:stretch>
              <a:fillRect l="-74735" t="0" r="-78018" b="0"/>
            </a:stretch>
          </a:blipFill>
        </p:spPr>
      </p:sp>
      <p:sp>
        <p:nvSpPr>
          <p:cNvPr name="Freeform 5" id="5"/>
          <p:cNvSpPr/>
          <p:nvPr/>
        </p:nvSpPr>
        <p:spPr>
          <a:xfrm flipH="false" flipV="false" rot="0">
            <a:off x="9947975" y="3270089"/>
            <a:ext cx="3984762" cy="5644962"/>
          </a:xfrm>
          <a:custGeom>
            <a:avLst/>
            <a:gdLst/>
            <a:ahLst/>
            <a:cxnLst/>
            <a:rect r="r" b="b" t="t" l="l"/>
            <a:pathLst>
              <a:path h="5644962" w="3984762">
                <a:moveTo>
                  <a:pt x="0" y="0"/>
                </a:moveTo>
                <a:lnTo>
                  <a:pt x="3984762" y="0"/>
                </a:lnTo>
                <a:lnTo>
                  <a:pt x="3984762" y="5644962"/>
                </a:lnTo>
                <a:lnTo>
                  <a:pt x="0" y="5644962"/>
                </a:lnTo>
                <a:lnTo>
                  <a:pt x="0" y="0"/>
                </a:lnTo>
                <a:close/>
              </a:path>
            </a:pathLst>
          </a:custGeom>
          <a:blipFill>
            <a:blip r:embed="rId7"/>
            <a:stretch>
              <a:fillRect l="-71994" t="0" r="-77084" b="0"/>
            </a:stretch>
          </a:blipFill>
        </p:spPr>
      </p:sp>
      <p:sp>
        <p:nvSpPr>
          <p:cNvPr name="TextBox 6" id="6"/>
          <p:cNvSpPr txBox="true"/>
          <p:nvPr/>
        </p:nvSpPr>
        <p:spPr>
          <a:xfrm rot="0">
            <a:off x="3359261" y="471277"/>
            <a:ext cx="11569478" cy="903338"/>
          </a:xfrm>
          <a:prstGeom prst="rect">
            <a:avLst/>
          </a:prstGeom>
        </p:spPr>
        <p:txBody>
          <a:bodyPr anchor="t" rtlCol="false" tIns="0" lIns="0" bIns="0" rIns="0">
            <a:spAutoFit/>
          </a:bodyPr>
          <a:lstStyle/>
          <a:p>
            <a:pPr algn="ctr">
              <a:lnSpc>
                <a:spcPts val="7262"/>
              </a:lnSpc>
            </a:pPr>
            <a:r>
              <a:rPr lang="en-US" sz="5187">
                <a:solidFill>
                  <a:srgbClr val="141619"/>
                </a:solidFill>
                <a:latin typeface="Poly"/>
                <a:ea typeface="Poly"/>
                <a:cs typeface="Poly"/>
                <a:sym typeface="Poly"/>
              </a:rPr>
              <a:t> MEMORY WORKFLOW</a:t>
            </a:r>
          </a:p>
        </p:txBody>
      </p:sp>
      <p:sp>
        <p:nvSpPr>
          <p:cNvPr name="TextBox 7" id="7"/>
          <p:cNvSpPr txBox="true"/>
          <p:nvPr/>
        </p:nvSpPr>
        <p:spPr>
          <a:xfrm rot="0">
            <a:off x="3218850" y="2702467"/>
            <a:ext cx="4235723" cy="326976"/>
          </a:xfrm>
          <a:prstGeom prst="rect">
            <a:avLst/>
          </a:prstGeom>
        </p:spPr>
        <p:txBody>
          <a:bodyPr anchor="t" rtlCol="false" tIns="0" lIns="0" bIns="0" rIns="0">
            <a:spAutoFit/>
          </a:bodyPr>
          <a:lstStyle/>
          <a:p>
            <a:pPr algn="ctr">
              <a:lnSpc>
                <a:spcPts val="2658"/>
              </a:lnSpc>
            </a:pPr>
            <a:r>
              <a:rPr lang="en-US" sz="1899">
                <a:solidFill>
                  <a:srgbClr val="141619"/>
                </a:solidFill>
                <a:latin typeface="Poly"/>
                <a:ea typeface="Poly"/>
                <a:cs typeface="Poly"/>
                <a:sym typeface="Poly"/>
              </a:rPr>
              <a:t>ADD MEMORY WORKFLOW</a:t>
            </a:r>
          </a:p>
        </p:txBody>
      </p:sp>
      <p:sp>
        <p:nvSpPr>
          <p:cNvPr name="TextBox 8" id="8"/>
          <p:cNvSpPr txBox="true"/>
          <p:nvPr/>
        </p:nvSpPr>
        <p:spPr>
          <a:xfrm rot="0">
            <a:off x="9947975" y="2702467"/>
            <a:ext cx="4235723" cy="326976"/>
          </a:xfrm>
          <a:prstGeom prst="rect">
            <a:avLst/>
          </a:prstGeom>
        </p:spPr>
        <p:txBody>
          <a:bodyPr anchor="t" rtlCol="false" tIns="0" lIns="0" bIns="0" rIns="0">
            <a:spAutoFit/>
          </a:bodyPr>
          <a:lstStyle/>
          <a:p>
            <a:pPr algn="ctr">
              <a:lnSpc>
                <a:spcPts val="2658"/>
              </a:lnSpc>
            </a:pPr>
            <a:r>
              <a:rPr lang="en-US" sz="1899">
                <a:solidFill>
                  <a:srgbClr val="141619"/>
                </a:solidFill>
                <a:latin typeface="Poly"/>
                <a:ea typeface="Poly"/>
                <a:cs typeface="Poly"/>
                <a:sym typeface="Poly"/>
              </a:rPr>
              <a:t>QUERY MEMORY WORKFLOW</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3291840" y="-4000500"/>
            <a:ext cx="11704320" cy="18288000"/>
          </a:xfrm>
          <a:custGeom>
            <a:avLst/>
            <a:gdLst/>
            <a:ahLst/>
            <a:cxnLst/>
            <a:rect r="r" b="b" t="t" l="l"/>
            <a:pathLst>
              <a:path h="18288000" w="11704320">
                <a:moveTo>
                  <a:pt x="0" y="0"/>
                </a:moveTo>
                <a:lnTo>
                  <a:pt x="11704320" y="0"/>
                </a:lnTo>
                <a:lnTo>
                  <a:pt x="11704320" y="18288000"/>
                </a:lnTo>
                <a:lnTo>
                  <a:pt x="0" y="18288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3359261" y="471277"/>
            <a:ext cx="11569478" cy="903338"/>
          </a:xfrm>
          <a:prstGeom prst="rect">
            <a:avLst/>
          </a:prstGeom>
        </p:spPr>
        <p:txBody>
          <a:bodyPr anchor="t" rtlCol="false" tIns="0" lIns="0" bIns="0" rIns="0">
            <a:spAutoFit/>
          </a:bodyPr>
          <a:lstStyle/>
          <a:p>
            <a:pPr algn="ctr">
              <a:lnSpc>
                <a:spcPts val="7262"/>
              </a:lnSpc>
            </a:pPr>
            <a:r>
              <a:rPr lang="en-US" sz="5187">
                <a:solidFill>
                  <a:srgbClr val="141619"/>
                </a:solidFill>
                <a:latin typeface="Poly"/>
                <a:ea typeface="Poly"/>
                <a:cs typeface="Poly"/>
                <a:sym typeface="Poly"/>
              </a:rPr>
              <a:t>WHAT’S NEXT FOR MEMORYVAULT?</a:t>
            </a:r>
          </a:p>
        </p:txBody>
      </p:sp>
      <p:sp>
        <p:nvSpPr>
          <p:cNvPr name="Freeform 4" id="4"/>
          <p:cNvSpPr/>
          <p:nvPr/>
        </p:nvSpPr>
        <p:spPr>
          <a:xfrm flipH="false" flipV="false" rot="5693981">
            <a:off x="14911730" y="8317858"/>
            <a:ext cx="1675697" cy="1880884"/>
          </a:xfrm>
          <a:custGeom>
            <a:avLst/>
            <a:gdLst/>
            <a:ahLst/>
            <a:cxnLst/>
            <a:rect r="r" b="b" t="t" l="l"/>
            <a:pathLst>
              <a:path h="1880884" w="1675697">
                <a:moveTo>
                  <a:pt x="0" y="0"/>
                </a:moveTo>
                <a:lnTo>
                  <a:pt x="1675697" y="0"/>
                </a:lnTo>
                <a:lnTo>
                  <a:pt x="1675697" y="1880884"/>
                </a:lnTo>
                <a:lnTo>
                  <a:pt x="0" y="18808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978049">
            <a:off x="2017324" y="9072572"/>
            <a:ext cx="1349860" cy="1588070"/>
          </a:xfrm>
          <a:custGeom>
            <a:avLst/>
            <a:gdLst/>
            <a:ahLst/>
            <a:cxnLst/>
            <a:rect r="r" b="b" t="t" l="l"/>
            <a:pathLst>
              <a:path h="1588070" w="1349860">
                <a:moveTo>
                  <a:pt x="0" y="0"/>
                </a:moveTo>
                <a:lnTo>
                  <a:pt x="1349860" y="0"/>
                </a:lnTo>
                <a:lnTo>
                  <a:pt x="1349860" y="1588070"/>
                </a:lnTo>
                <a:lnTo>
                  <a:pt x="0" y="158807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false" flipV="false" rot="0">
            <a:off x="5486400" y="1374615"/>
            <a:ext cx="7315200" cy="686498"/>
          </a:xfrm>
          <a:custGeom>
            <a:avLst/>
            <a:gdLst/>
            <a:ahLst/>
            <a:cxnLst/>
            <a:rect r="r" b="b" t="t" l="l"/>
            <a:pathLst>
              <a:path h="686498" w="7315200">
                <a:moveTo>
                  <a:pt x="0" y="0"/>
                </a:moveTo>
                <a:lnTo>
                  <a:pt x="7315200" y="0"/>
                </a:lnTo>
                <a:lnTo>
                  <a:pt x="7315200" y="686497"/>
                </a:lnTo>
                <a:lnTo>
                  <a:pt x="0" y="686497"/>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7" id="7"/>
          <p:cNvSpPr txBox="true"/>
          <p:nvPr/>
        </p:nvSpPr>
        <p:spPr>
          <a:xfrm rot="0">
            <a:off x="3641514" y="2304245"/>
            <a:ext cx="13617786" cy="6610806"/>
          </a:xfrm>
          <a:prstGeom prst="rect">
            <a:avLst/>
          </a:prstGeom>
        </p:spPr>
        <p:txBody>
          <a:bodyPr anchor="t" rtlCol="false" tIns="0" lIns="0" bIns="0" rIns="0">
            <a:spAutoFit/>
          </a:bodyPr>
          <a:lstStyle/>
          <a:p>
            <a:pPr algn="just">
              <a:lnSpc>
                <a:spcPts val="4363"/>
              </a:lnSpc>
            </a:pPr>
          </a:p>
          <a:p>
            <a:pPr algn="just">
              <a:lnSpc>
                <a:spcPts val="4363"/>
              </a:lnSpc>
            </a:pPr>
            <a:r>
              <a:rPr lang="en-US" sz="3138">
                <a:solidFill>
                  <a:srgbClr val="000000"/>
                </a:solidFill>
                <a:latin typeface="Neuton"/>
                <a:ea typeface="Neuton"/>
                <a:cs typeface="Neuton"/>
                <a:sym typeface="Neuton"/>
              </a:rPr>
              <a:t>🚀</a:t>
            </a:r>
            <a:r>
              <a:rPr lang="en-US" sz="3138">
                <a:solidFill>
                  <a:srgbClr val="FF5757"/>
                </a:solidFill>
                <a:latin typeface="Neuton"/>
                <a:ea typeface="Neuton"/>
                <a:cs typeface="Neuton"/>
                <a:sym typeface="Neuton"/>
              </a:rPr>
              <a:t> Upcoming Features &amp; Enhancements</a:t>
            </a:r>
          </a:p>
          <a:p>
            <a:pPr algn="just">
              <a:lnSpc>
                <a:spcPts val="4363"/>
              </a:lnSpc>
            </a:pPr>
          </a:p>
          <a:p>
            <a:pPr algn="just" marL="677708" indent="-338854" lvl="1">
              <a:lnSpc>
                <a:spcPts val="4363"/>
              </a:lnSpc>
              <a:buFont typeface="Arial"/>
              <a:buChar char="•"/>
            </a:pPr>
            <a:r>
              <a:rPr lang="en-US" sz="3138">
                <a:solidFill>
                  <a:srgbClr val="000000"/>
                </a:solidFill>
                <a:latin typeface="Neuton"/>
                <a:ea typeface="Neuton"/>
                <a:cs typeface="Neuton"/>
                <a:sym typeface="Neuton"/>
              </a:rPr>
              <a:t>🎙️ Voice Interactions – Talk &amp; listen to memories</a:t>
            </a:r>
          </a:p>
          <a:p>
            <a:pPr algn="just" marL="677708" indent="-338854" lvl="1">
              <a:lnSpc>
                <a:spcPts val="4363"/>
              </a:lnSpc>
              <a:buFont typeface="Arial"/>
              <a:buChar char="•"/>
            </a:pPr>
            <a:r>
              <a:rPr lang="en-US" sz="3138">
                <a:solidFill>
                  <a:srgbClr val="000000"/>
                </a:solidFill>
                <a:latin typeface="Neuton"/>
                <a:ea typeface="Neuton"/>
                <a:cs typeface="Neuton"/>
                <a:sym typeface="Neuton"/>
              </a:rPr>
              <a:t>📂 Advanced Memory Organization – Categorization &amp; tagging</a:t>
            </a:r>
          </a:p>
          <a:p>
            <a:pPr algn="just" marL="677708" indent="-338854" lvl="1">
              <a:lnSpc>
                <a:spcPts val="4363"/>
              </a:lnSpc>
              <a:buFont typeface="Arial"/>
              <a:buChar char="•"/>
            </a:pPr>
            <a:r>
              <a:rPr lang="en-US" sz="3138">
                <a:solidFill>
                  <a:srgbClr val="000000"/>
                </a:solidFill>
                <a:latin typeface="Neuton"/>
                <a:ea typeface="Neuton"/>
                <a:cs typeface="Neuton"/>
                <a:sym typeface="Neuton"/>
              </a:rPr>
              <a:t>🕶️ Virtual Reality (VR) Support – Immersive memory reliving</a:t>
            </a:r>
          </a:p>
          <a:p>
            <a:pPr algn="just" marL="677708" indent="-338854" lvl="1">
              <a:lnSpc>
                <a:spcPts val="4363"/>
              </a:lnSpc>
              <a:buFont typeface="Arial"/>
              <a:buChar char="•"/>
            </a:pPr>
            <a:r>
              <a:rPr lang="en-US" sz="3138">
                <a:solidFill>
                  <a:srgbClr val="000000"/>
                </a:solidFill>
                <a:latin typeface="Neuton"/>
                <a:ea typeface="Neuton"/>
                <a:cs typeface="Neuton"/>
                <a:sym typeface="Neuton"/>
              </a:rPr>
              <a:t>📱 Mobile Application – On-the-go access to stored memories</a:t>
            </a:r>
          </a:p>
          <a:p>
            <a:pPr algn="just" marL="677708" indent="-338854" lvl="1">
              <a:lnSpc>
                <a:spcPts val="4363"/>
              </a:lnSpc>
              <a:buFont typeface="Arial"/>
              <a:buChar char="•"/>
            </a:pPr>
            <a:r>
              <a:rPr lang="en-US" sz="3138">
                <a:solidFill>
                  <a:srgbClr val="000000"/>
                </a:solidFill>
                <a:latin typeface="Neuton"/>
                <a:ea typeface="Neuton"/>
                <a:cs typeface="Neuton"/>
                <a:sym typeface="Neuton"/>
              </a:rPr>
              <a:t>🌍 Expanding to New Audiences</a:t>
            </a:r>
          </a:p>
          <a:p>
            <a:pPr algn="just" marL="677708" indent="-338854" lvl="1">
              <a:lnSpc>
                <a:spcPts val="4363"/>
              </a:lnSpc>
              <a:buFont typeface="Arial"/>
              <a:buChar char="•"/>
            </a:pPr>
            <a:r>
              <a:rPr lang="en-US" sz="3138">
                <a:solidFill>
                  <a:srgbClr val="000000"/>
                </a:solidFill>
                <a:latin typeface="Neuton"/>
                <a:ea typeface="Neuton"/>
                <a:cs typeface="Neuton"/>
                <a:sym typeface="Neuton"/>
              </a:rPr>
              <a:t>🏥 Partnering with healthcare providers</a:t>
            </a:r>
          </a:p>
          <a:p>
            <a:pPr algn="just" marL="677708" indent="-338854" lvl="1">
              <a:lnSpc>
                <a:spcPts val="4363"/>
              </a:lnSpc>
              <a:buFont typeface="Arial"/>
              <a:buChar char="•"/>
            </a:pPr>
            <a:r>
              <a:rPr lang="en-US" sz="3138">
                <a:solidFill>
                  <a:srgbClr val="000000"/>
                </a:solidFill>
                <a:latin typeface="Neuton"/>
                <a:ea typeface="Neuton"/>
                <a:cs typeface="Neuton"/>
                <a:sym typeface="Neuton"/>
              </a:rPr>
              <a:t>🎓 Collaborating with research institutions</a:t>
            </a:r>
          </a:p>
          <a:p>
            <a:pPr algn="just" marL="677708" indent="-338854" lvl="1">
              <a:lnSpc>
                <a:spcPts val="4363"/>
              </a:lnSpc>
              <a:buFont typeface="Arial"/>
              <a:buChar char="•"/>
            </a:pPr>
            <a:r>
              <a:rPr lang="en-US" sz="3138">
                <a:solidFill>
                  <a:srgbClr val="000000"/>
                </a:solidFill>
                <a:latin typeface="Neuton"/>
                <a:ea typeface="Neuton"/>
                <a:cs typeface="Neuton"/>
                <a:sym typeface="Neuton"/>
              </a:rPr>
              <a:t>🔒 Enhancing security &amp; privacy features</a:t>
            </a:r>
          </a:p>
          <a:p>
            <a:pPr algn="just">
              <a:lnSpc>
                <a:spcPts val="4363"/>
              </a:lnSpc>
            </a:pP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true" rot="5400000">
            <a:off x="14295769" y="4614561"/>
            <a:ext cx="6926585" cy="1057878"/>
          </a:xfrm>
          <a:custGeom>
            <a:avLst/>
            <a:gdLst/>
            <a:ahLst/>
            <a:cxnLst/>
            <a:rect r="r" b="b" t="t" l="l"/>
            <a:pathLst>
              <a:path h="1057878" w="6926585">
                <a:moveTo>
                  <a:pt x="0" y="1057878"/>
                </a:moveTo>
                <a:lnTo>
                  <a:pt x="6926584" y="1057878"/>
                </a:lnTo>
                <a:lnTo>
                  <a:pt x="6926584" y="0"/>
                </a:lnTo>
                <a:lnTo>
                  <a:pt x="0" y="0"/>
                </a:lnTo>
                <a:lnTo>
                  <a:pt x="0" y="1057878"/>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2635039" y="2138042"/>
            <a:ext cx="13017922" cy="6010916"/>
            <a:chOff x="0" y="0"/>
            <a:chExt cx="3428589" cy="1583122"/>
          </a:xfrm>
        </p:grpSpPr>
        <p:sp>
          <p:nvSpPr>
            <p:cNvPr name="Freeform 5" id="5"/>
            <p:cNvSpPr/>
            <p:nvPr/>
          </p:nvSpPr>
          <p:spPr>
            <a:xfrm flipH="false" flipV="false" rot="0">
              <a:off x="0" y="0"/>
              <a:ext cx="3428588" cy="1583122"/>
            </a:xfrm>
            <a:custGeom>
              <a:avLst/>
              <a:gdLst/>
              <a:ahLst/>
              <a:cxnLst/>
              <a:rect r="r" b="b" t="t" l="l"/>
              <a:pathLst>
                <a:path h="1583122" w="3428588">
                  <a:moveTo>
                    <a:pt x="30330" y="0"/>
                  </a:moveTo>
                  <a:lnTo>
                    <a:pt x="3398258" y="0"/>
                  </a:lnTo>
                  <a:cubicBezTo>
                    <a:pt x="3415009" y="0"/>
                    <a:pt x="3428588" y="13579"/>
                    <a:pt x="3428588" y="30330"/>
                  </a:cubicBezTo>
                  <a:lnTo>
                    <a:pt x="3428588" y="1552791"/>
                  </a:lnTo>
                  <a:cubicBezTo>
                    <a:pt x="3428588" y="1560836"/>
                    <a:pt x="3425393" y="1568550"/>
                    <a:pt x="3419705" y="1574238"/>
                  </a:cubicBezTo>
                  <a:cubicBezTo>
                    <a:pt x="3414017" y="1579926"/>
                    <a:pt x="3406302" y="1583122"/>
                    <a:pt x="3398258" y="1583122"/>
                  </a:cubicBezTo>
                  <a:lnTo>
                    <a:pt x="30330" y="1583122"/>
                  </a:lnTo>
                  <a:cubicBezTo>
                    <a:pt x="13579" y="1583122"/>
                    <a:pt x="0" y="1569542"/>
                    <a:pt x="0" y="1552791"/>
                  </a:cubicBezTo>
                  <a:lnTo>
                    <a:pt x="0" y="30330"/>
                  </a:lnTo>
                  <a:cubicBezTo>
                    <a:pt x="0" y="22286"/>
                    <a:pt x="3196" y="14572"/>
                    <a:pt x="8884" y="8884"/>
                  </a:cubicBezTo>
                  <a:cubicBezTo>
                    <a:pt x="14572" y="3196"/>
                    <a:pt x="22286" y="0"/>
                    <a:pt x="30330" y="0"/>
                  </a:cubicBezTo>
                  <a:close/>
                </a:path>
              </a:pathLst>
            </a:custGeom>
            <a:solidFill>
              <a:srgbClr val="E4C79A"/>
            </a:solidFill>
            <a:ln w="38100" cap="rnd">
              <a:solidFill>
                <a:srgbClr val="3E2600"/>
              </a:solidFill>
              <a:prstDash val="lgDash"/>
              <a:round/>
            </a:ln>
          </p:spPr>
        </p:sp>
        <p:sp>
          <p:nvSpPr>
            <p:cNvPr name="TextBox 6" id="6"/>
            <p:cNvSpPr txBox="true"/>
            <p:nvPr/>
          </p:nvSpPr>
          <p:spPr>
            <a:xfrm>
              <a:off x="0" y="-38100"/>
              <a:ext cx="3428589" cy="1621222"/>
            </a:xfrm>
            <a:prstGeom prst="rect">
              <a:avLst/>
            </a:prstGeom>
          </p:spPr>
          <p:txBody>
            <a:bodyPr anchor="ctr" rtlCol="false" tIns="50800" lIns="50800" bIns="50800" rIns="50800"/>
            <a:lstStyle/>
            <a:p>
              <a:pPr algn="ctr">
                <a:lnSpc>
                  <a:spcPts val="2659"/>
                </a:lnSpc>
                <a:spcBef>
                  <a:spcPct val="0"/>
                </a:spcBef>
              </a:pPr>
            </a:p>
          </p:txBody>
        </p:sp>
      </p:grpSp>
      <p:sp>
        <p:nvSpPr>
          <p:cNvPr name="Freeform 7" id="7"/>
          <p:cNvSpPr/>
          <p:nvPr/>
        </p:nvSpPr>
        <p:spPr>
          <a:xfrm flipH="false" flipV="false" rot="0">
            <a:off x="15320962" y="0"/>
            <a:ext cx="2967038" cy="2637967"/>
          </a:xfrm>
          <a:custGeom>
            <a:avLst/>
            <a:gdLst/>
            <a:ahLst/>
            <a:cxnLst/>
            <a:rect r="r" b="b" t="t" l="l"/>
            <a:pathLst>
              <a:path h="2637967" w="2967038">
                <a:moveTo>
                  <a:pt x="0" y="0"/>
                </a:moveTo>
                <a:lnTo>
                  <a:pt x="2967038" y="0"/>
                </a:lnTo>
                <a:lnTo>
                  <a:pt x="2967038" y="2637967"/>
                </a:lnTo>
                <a:lnTo>
                  <a:pt x="0" y="263796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8" id="8"/>
          <p:cNvSpPr/>
          <p:nvPr/>
        </p:nvSpPr>
        <p:spPr>
          <a:xfrm flipH="false" flipV="true" rot="0">
            <a:off x="15320962" y="7649033"/>
            <a:ext cx="2967038" cy="2637967"/>
          </a:xfrm>
          <a:custGeom>
            <a:avLst/>
            <a:gdLst/>
            <a:ahLst/>
            <a:cxnLst/>
            <a:rect r="r" b="b" t="t" l="l"/>
            <a:pathLst>
              <a:path h="2637967" w="2967038">
                <a:moveTo>
                  <a:pt x="0" y="2637967"/>
                </a:moveTo>
                <a:lnTo>
                  <a:pt x="2967038" y="2637967"/>
                </a:lnTo>
                <a:lnTo>
                  <a:pt x="2967038" y="0"/>
                </a:lnTo>
                <a:lnTo>
                  <a:pt x="0" y="0"/>
                </a:lnTo>
                <a:lnTo>
                  <a:pt x="0" y="2637967"/>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9" id="9"/>
          <p:cNvSpPr/>
          <p:nvPr/>
        </p:nvSpPr>
        <p:spPr>
          <a:xfrm flipH="true" flipV="false" rot="0">
            <a:off x="0" y="5358"/>
            <a:ext cx="2967038" cy="2637967"/>
          </a:xfrm>
          <a:custGeom>
            <a:avLst/>
            <a:gdLst/>
            <a:ahLst/>
            <a:cxnLst/>
            <a:rect r="r" b="b" t="t" l="l"/>
            <a:pathLst>
              <a:path h="2637967" w="2967038">
                <a:moveTo>
                  <a:pt x="2967038" y="0"/>
                </a:moveTo>
                <a:lnTo>
                  <a:pt x="0" y="0"/>
                </a:lnTo>
                <a:lnTo>
                  <a:pt x="0" y="2637967"/>
                </a:lnTo>
                <a:lnTo>
                  <a:pt x="2967038" y="2637967"/>
                </a:lnTo>
                <a:lnTo>
                  <a:pt x="2967038"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0" id="10"/>
          <p:cNvSpPr/>
          <p:nvPr/>
        </p:nvSpPr>
        <p:spPr>
          <a:xfrm flipH="true" flipV="true" rot="0">
            <a:off x="0" y="7649033"/>
            <a:ext cx="2967038" cy="2637967"/>
          </a:xfrm>
          <a:custGeom>
            <a:avLst/>
            <a:gdLst/>
            <a:ahLst/>
            <a:cxnLst/>
            <a:rect r="r" b="b" t="t" l="l"/>
            <a:pathLst>
              <a:path h="2637967" w="2967038">
                <a:moveTo>
                  <a:pt x="2967038" y="2637967"/>
                </a:moveTo>
                <a:lnTo>
                  <a:pt x="0" y="2637967"/>
                </a:lnTo>
                <a:lnTo>
                  <a:pt x="0" y="0"/>
                </a:lnTo>
                <a:lnTo>
                  <a:pt x="2967038" y="0"/>
                </a:lnTo>
                <a:lnTo>
                  <a:pt x="2967038" y="2637967"/>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1" id="11"/>
          <p:cNvSpPr/>
          <p:nvPr/>
        </p:nvSpPr>
        <p:spPr>
          <a:xfrm flipH="false" flipV="false" rot="5400000">
            <a:off x="-2934353" y="4614561"/>
            <a:ext cx="6926585" cy="1057878"/>
          </a:xfrm>
          <a:custGeom>
            <a:avLst/>
            <a:gdLst/>
            <a:ahLst/>
            <a:cxnLst/>
            <a:rect r="r" b="b" t="t" l="l"/>
            <a:pathLst>
              <a:path h="1057878" w="6926585">
                <a:moveTo>
                  <a:pt x="0" y="0"/>
                </a:moveTo>
                <a:lnTo>
                  <a:pt x="6926584" y="0"/>
                </a:lnTo>
                <a:lnTo>
                  <a:pt x="6926584" y="1057878"/>
                </a:lnTo>
                <a:lnTo>
                  <a:pt x="0" y="105787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pic>
        <p:nvPicPr>
          <p:cNvPr name="Picture 12" id="12">
            <a:hlinkClick action="ppaction://media"/>
          </p:cNvPr>
          <p:cNvPicPr>
            <a:picLocks noChangeAspect="true"/>
          </p:cNvPicPr>
          <p:nvPr>
            <a:videoFile r:link="rId8"/>
            <p:extLst>
              <p:ext uri="{DAA4B4D4-6D71-4841-9C94-3DE7FCFB9230}">
                <p14:media xmlns:p14="http://schemas.microsoft.com/office/powerpoint/2010/main" r:embed="rId9"/>
              </p:ext>
            </p:extLst>
          </p:nvPr>
        </p:nvPicPr>
        <p:blipFill>
          <a:blip r:embed="rId7"/>
          <a:srcRect l="0" t="0" r="0" b="0"/>
          <a:stretch>
            <a:fillRect/>
          </a:stretch>
        </p:blipFill>
        <p:spPr>
          <a:xfrm flipH="false" flipV="false" rot="0">
            <a:off x="2174081" y="1028700"/>
            <a:ext cx="14630400" cy="8229600"/>
          </a:xfrm>
          <a:prstGeom prst="rect">
            <a:avLst/>
          </a:prstGeom>
        </p:spPr>
      </p:pic>
      <p:sp>
        <p:nvSpPr>
          <p:cNvPr name="TextBox 13" id="13"/>
          <p:cNvSpPr txBox="true"/>
          <p:nvPr/>
        </p:nvSpPr>
        <p:spPr>
          <a:xfrm rot="0">
            <a:off x="4406130" y="9325476"/>
            <a:ext cx="4321137" cy="901667"/>
          </a:xfrm>
          <a:prstGeom prst="rect">
            <a:avLst/>
          </a:prstGeom>
        </p:spPr>
        <p:txBody>
          <a:bodyPr anchor="t" rtlCol="false" tIns="0" lIns="0" bIns="0" rIns="0">
            <a:spAutoFit/>
          </a:bodyPr>
          <a:lstStyle/>
          <a:p>
            <a:pPr algn="ctr">
              <a:lnSpc>
                <a:spcPts val="7424"/>
              </a:lnSpc>
            </a:pPr>
            <a:r>
              <a:rPr lang="en-US" sz="5302">
                <a:solidFill>
                  <a:srgbClr val="3E2600"/>
                </a:solidFill>
                <a:latin typeface="Vintage Rotter"/>
                <a:ea typeface="Vintage Rotter"/>
                <a:cs typeface="Vintage Rotter"/>
                <a:sym typeface="Vintage Rotter"/>
              </a:rPr>
              <a:t>GitHub</a:t>
            </a:r>
          </a:p>
        </p:txBody>
      </p:sp>
      <p:sp>
        <p:nvSpPr>
          <p:cNvPr name="TextBox 14" id="14"/>
          <p:cNvSpPr txBox="true"/>
          <p:nvPr/>
        </p:nvSpPr>
        <p:spPr>
          <a:xfrm rot="0">
            <a:off x="6723903" y="9601262"/>
            <a:ext cx="8897084" cy="397719"/>
          </a:xfrm>
          <a:prstGeom prst="rect">
            <a:avLst/>
          </a:prstGeom>
        </p:spPr>
        <p:txBody>
          <a:bodyPr anchor="t" rtlCol="false" tIns="0" lIns="0" bIns="0" rIns="0">
            <a:spAutoFit/>
          </a:bodyPr>
          <a:lstStyle/>
          <a:p>
            <a:pPr algn="ctr">
              <a:lnSpc>
                <a:spcPts val="3238"/>
              </a:lnSpc>
            </a:pPr>
            <a:r>
              <a:rPr lang="en-US" sz="2313" u="sng">
                <a:solidFill>
                  <a:srgbClr val="3E2600"/>
                </a:solidFill>
                <a:latin typeface="Lancelot"/>
                <a:ea typeface="Lancelot"/>
                <a:cs typeface="Lancelot"/>
                <a:sym typeface="Lancelot"/>
                <a:hlinkClick r:id="rId10" tooltip="https://github.com/Monishg2004/Grock_MemoryVault.git"/>
              </a:rPr>
              <a:t>https://github.com/Monishg2004/Grock_MemoryVault.git</a:t>
            </a:r>
          </a:p>
        </p:txBody>
      </p:sp>
      <p:sp>
        <p:nvSpPr>
          <p:cNvPr name="TextBox 15" id="15"/>
          <p:cNvSpPr txBox="true"/>
          <p:nvPr/>
        </p:nvSpPr>
        <p:spPr>
          <a:xfrm rot="0">
            <a:off x="5653813" y="-142875"/>
            <a:ext cx="6146907" cy="1290020"/>
          </a:xfrm>
          <a:prstGeom prst="rect">
            <a:avLst/>
          </a:prstGeom>
        </p:spPr>
        <p:txBody>
          <a:bodyPr anchor="t" rtlCol="false" tIns="0" lIns="0" bIns="0" rIns="0">
            <a:spAutoFit/>
          </a:bodyPr>
          <a:lstStyle/>
          <a:p>
            <a:pPr algn="ctr">
              <a:lnSpc>
                <a:spcPts val="10560"/>
              </a:lnSpc>
            </a:pPr>
            <a:r>
              <a:rPr lang="en-US" sz="7543">
                <a:solidFill>
                  <a:srgbClr val="3E2600"/>
                </a:solidFill>
                <a:latin typeface="Vintage Rotter"/>
                <a:ea typeface="Vintage Rotter"/>
                <a:cs typeface="Vintage Rotter"/>
                <a:sym typeface="Vintage Rotter"/>
              </a:rPr>
              <a:t>Video Demo</a:t>
            </a:r>
          </a:p>
        </p:txBody>
      </p:sp>
    </p:spTree>
  </p:cSld>
  <p:clrMapOvr>
    <a:masterClrMapping/>
  </p:clrMapOvr>
  <p:timing>
    <p:tnLst>
      <p:par>
        <p:cTn dur="indefinite" restart="never" nodeType="tmRoot">
          <p:childTnLst>
            <p:video>
              <p:cMediaNode vol="100000">
                <p:cTn fill="hold" display="false">
                  <p:stCondLst>
                    <p:cond delay="indefinite"/>
                  </p:stCondLst>
                </p:cTn>
                <p:tgtEl>
                  <p:spTgt spid="12"/>
                </p:tgtEl>
              </p:cMediaNode>
            </p:video>
          </p:childTnLst>
        </p:cTn>
      </p:par>
    </p:tnLst>
  </p:timing>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3291840" y="-4000500"/>
            <a:ext cx="11704320" cy="18288000"/>
          </a:xfrm>
          <a:custGeom>
            <a:avLst/>
            <a:gdLst/>
            <a:ahLst/>
            <a:cxnLst/>
            <a:rect r="r" b="b" t="t" l="l"/>
            <a:pathLst>
              <a:path h="18288000" w="11704320">
                <a:moveTo>
                  <a:pt x="0" y="0"/>
                </a:moveTo>
                <a:lnTo>
                  <a:pt x="11704320" y="0"/>
                </a:lnTo>
                <a:lnTo>
                  <a:pt x="11704320" y="18288000"/>
                </a:lnTo>
                <a:lnTo>
                  <a:pt x="0" y="18288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5486400" y="7397707"/>
            <a:ext cx="7315200" cy="686498"/>
          </a:xfrm>
          <a:custGeom>
            <a:avLst/>
            <a:gdLst/>
            <a:ahLst/>
            <a:cxnLst/>
            <a:rect r="r" b="b" t="t" l="l"/>
            <a:pathLst>
              <a:path h="686498" w="7315200">
                <a:moveTo>
                  <a:pt x="0" y="0"/>
                </a:moveTo>
                <a:lnTo>
                  <a:pt x="7315200" y="0"/>
                </a:lnTo>
                <a:lnTo>
                  <a:pt x="7315200" y="686497"/>
                </a:lnTo>
                <a:lnTo>
                  <a:pt x="0" y="68649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5214874" y="3588843"/>
            <a:ext cx="7315200" cy="686498"/>
          </a:xfrm>
          <a:custGeom>
            <a:avLst/>
            <a:gdLst/>
            <a:ahLst/>
            <a:cxnLst/>
            <a:rect r="r" b="b" t="t" l="l"/>
            <a:pathLst>
              <a:path h="686498" w="7315200">
                <a:moveTo>
                  <a:pt x="0" y="0"/>
                </a:moveTo>
                <a:lnTo>
                  <a:pt x="7315200" y="0"/>
                </a:lnTo>
                <a:lnTo>
                  <a:pt x="7315200" y="686498"/>
                </a:lnTo>
                <a:lnTo>
                  <a:pt x="0" y="68649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7307477" y="8084204"/>
            <a:ext cx="4551772" cy="1613810"/>
          </a:xfrm>
          <a:custGeom>
            <a:avLst/>
            <a:gdLst/>
            <a:ahLst/>
            <a:cxnLst/>
            <a:rect r="r" b="b" t="t" l="l"/>
            <a:pathLst>
              <a:path h="1613810" w="4551772">
                <a:moveTo>
                  <a:pt x="0" y="0"/>
                </a:moveTo>
                <a:lnTo>
                  <a:pt x="4551772" y="0"/>
                </a:lnTo>
                <a:lnTo>
                  <a:pt x="4551772" y="1613810"/>
                </a:lnTo>
                <a:lnTo>
                  <a:pt x="0" y="161381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true" flipV="false" rot="-1293071">
            <a:off x="9360551" y="1975033"/>
            <a:ext cx="4551772" cy="1613810"/>
          </a:xfrm>
          <a:custGeom>
            <a:avLst/>
            <a:gdLst/>
            <a:ahLst/>
            <a:cxnLst/>
            <a:rect r="r" b="b" t="t" l="l"/>
            <a:pathLst>
              <a:path h="1613810" w="4551772">
                <a:moveTo>
                  <a:pt x="4551772" y="0"/>
                </a:moveTo>
                <a:lnTo>
                  <a:pt x="0" y="0"/>
                </a:lnTo>
                <a:lnTo>
                  <a:pt x="0" y="1613810"/>
                </a:lnTo>
                <a:lnTo>
                  <a:pt x="4551772" y="1613810"/>
                </a:lnTo>
                <a:lnTo>
                  <a:pt x="4551772"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7" id="7"/>
          <p:cNvSpPr/>
          <p:nvPr/>
        </p:nvSpPr>
        <p:spPr>
          <a:xfrm flipH="false" flipV="false" rot="0">
            <a:off x="14049617" y="3231717"/>
            <a:ext cx="1661681" cy="2273444"/>
          </a:xfrm>
          <a:custGeom>
            <a:avLst/>
            <a:gdLst/>
            <a:ahLst/>
            <a:cxnLst/>
            <a:rect r="r" b="b" t="t" l="l"/>
            <a:pathLst>
              <a:path h="2273444" w="1661681">
                <a:moveTo>
                  <a:pt x="0" y="0"/>
                </a:moveTo>
                <a:lnTo>
                  <a:pt x="1661681" y="0"/>
                </a:lnTo>
                <a:lnTo>
                  <a:pt x="1661681" y="2273444"/>
                </a:lnTo>
                <a:lnTo>
                  <a:pt x="0" y="2273444"/>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8" id="8"/>
          <p:cNvSpPr txBox="true"/>
          <p:nvPr/>
        </p:nvSpPr>
        <p:spPr>
          <a:xfrm rot="0">
            <a:off x="2213588" y="4244754"/>
            <a:ext cx="13860825" cy="2859689"/>
          </a:xfrm>
          <a:prstGeom prst="rect">
            <a:avLst/>
          </a:prstGeom>
        </p:spPr>
        <p:txBody>
          <a:bodyPr anchor="t" rtlCol="false" tIns="0" lIns="0" bIns="0" rIns="0">
            <a:spAutoFit/>
          </a:bodyPr>
          <a:lstStyle/>
          <a:p>
            <a:pPr algn="ctr">
              <a:lnSpc>
                <a:spcPts val="23415"/>
              </a:lnSpc>
            </a:pPr>
            <a:r>
              <a:rPr lang="en-US" sz="16725">
                <a:solidFill>
                  <a:srgbClr val="141619"/>
                </a:solidFill>
                <a:latin typeface="Poly"/>
                <a:ea typeface="Poly"/>
                <a:cs typeface="Poly"/>
                <a:sym typeface="Poly"/>
              </a:rPr>
              <a:t>Thank You </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3291840" y="-4000500"/>
            <a:ext cx="11704320" cy="18288000"/>
          </a:xfrm>
          <a:custGeom>
            <a:avLst/>
            <a:gdLst/>
            <a:ahLst/>
            <a:cxnLst/>
            <a:rect r="r" b="b" t="t" l="l"/>
            <a:pathLst>
              <a:path h="18288000" w="11704320">
                <a:moveTo>
                  <a:pt x="0" y="0"/>
                </a:moveTo>
                <a:lnTo>
                  <a:pt x="11704320" y="0"/>
                </a:lnTo>
                <a:lnTo>
                  <a:pt x="11704320" y="18288000"/>
                </a:lnTo>
                <a:lnTo>
                  <a:pt x="0" y="18288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5486400" y="8915051"/>
            <a:ext cx="7315200" cy="686498"/>
          </a:xfrm>
          <a:custGeom>
            <a:avLst/>
            <a:gdLst/>
            <a:ahLst/>
            <a:cxnLst/>
            <a:rect r="r" b="b" t="t" l="l"/>
            <a:pathLst>
              <a:path h="686498" w="7315200">
                <a:moveTo>
                  <a:pt x="0" y="0"/>
                </a:moveTo>
                <a:lnTo>
                  <a:pt x="7315200" y="0"/>
                </a:lnTo>
                <a:lnTo>
                  <a:pt x="7315200" y="686498"/>
                </a:lnTo>
                <a:lnTo>
                  <a:pt x="0" y="68649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5486400" y="1212402"/>
            <a:ext cx="7315200" cy="686498"/>
          </a:xfrm>
          <a:custGeom>
            <a:avLst/>
            <a:gdLst/>
            <a:ahLst/>
            <a:cxnLst/>
            <a:rect r="r" b="b" t="t" l="l"/>
            <a:pathLst>
              <a:path h="686498" w="7315200">
                <a:moveTo>
                  <a:pt x="0" y="0"/>
                </a:moveTo>
                <a:lnTo>
                  <a:pt x="7315200" y="0"/>
                </a:lnTo>
                <a:lnTo>
                  <a:pt x="7315200" y="686497"/>
                </a:lnTo>
                <a:lnTo>
                  <a:pt x="0" y="68649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1236945" y="1028700"/>
            <a:ext cx="1894733" cy="3312980"/>
          </a:xfrm>
          <a:custGeom>
            <a:avLst/>
            <a:gdLst/>
            <a:ahLst/>
            <a:cxnLst/>
            <a:rect r="r" b="b" t="t" l="l"/>
            <a:pathLst>
              <a:path h="3312980" w="1894733">
                <a:moveTo>
                  <a:pt x="0" y="0"/>
                </a:moveTo>
                <a:lnTo>
                  <a:pt x="1894733" y="0"/>
                </a:lnTo>
                <a:lnTo>
                  <a:pt x="1894733" y="3312980"/>
                </a:lnTo>
                <a:lnTo>
                  <a:pt x="0" y="331298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false" flipV="false" rot="0">
            <a:off x="3131678" y="615208"/>
            <a:ext cx="1675697" cy="1880884"/>
          </a:xfrm>
          <a:custGeom>
            <a:avLst/>
            <a:gdLst/>
            <a:ahLst/>
            <a:cxnLst/>
            <a:rect r="r" b="b" t="t" l="l"/>
            <a:pathLst>
              <a:path h="1880884" w="1675697">
                <a:moveTo>
                  <a:pt x="0" y="0"/>
                </a:moveTo>
                <a:lnTo>
                  <a:pt x="1675697" y="0"/>
                </a:lnTo>
                <a:lnTo>
                  <a:pt x="1675697" y="1880885"/>
                </a:lnTo>
                <a:lnTo>
                  <a:pt x="0" y="1880885"/>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7" id="7"/>
          <p:cNvSpPr txBox="true"/>
          <p:nvPr/>
        </p:nvSpPr>
        <p:spPr>
          <a:xfrm rot="0">
            <a:off x="2335107" y="3834112"/>
            <a:ext cx="14019140" cy="2526590"/>
          </a:xfrm>
          <a:prstGeom prst="rect">
            <a:avLst/>
          </a:prstGeom>
        </p:spPr>
        <p:txBody>
          <a:bodyPr anchor="t" rtlCol="false" tIns="0" lIns="0" bIns="0" rIns="0">
            <a:spAutoFit/>
          </a:bodyPr>
          <a:lstStyle/>
          <a:p>
            <a:pPr algn="just">
              <a:lnSpc>
                <a:spcPts val="4062"/>
              </a:lnSpc>
            </a:pPr>
            <a:r>
              <a:rPr lang="en-US" sz="2922" b="true">
                <a:solidFill>
                  <a:srgbClr val="000000"/>
                </a:solidFill>
                <a:latin typeface="Neuton Bold"/>
                <a:ea typeface="Neuton Bold"/>
                <a:cs typeface="Neuton Bold"/>
                <a:sym typeface="Neuton Bold"/>
              </a:rPr>
              <a:t>Alzheimer’s disease affects millions worldwide, gradually erasing their most cherished memories. Patients struggle to recognize loved ones, recall personal experiences, and stay connected to their past. Traditional memory aids like photo albums and notes are passive, failing to provide the emotional engagement needed for recollection.</a:t>
            </a:r>
          </a:p>
          <a:p>
            <a:pPr algn="just">
              <a:lnSpc>
                <a:spcPts val="4062"/>
              </a:lnSpc>
            </a:pPr>
          </a:p>
        </p:txBody>
      </p:sp>
      <p:sp>
        <p:nvSpPr>
          <p:cNvPr name="TextBox 8" id="8"/>
          <p:cNvSpPr txBox="true"/>
          <p:nvPr/>
        </p:nvSpPr>
        <p:spPr>
          <a:xfrm rot="0">
            <a:off x="1959935" y="1772378"/>
            <a:ext cx="13992958" cy="1635124"/>
          </a:xfrm>
          <a:prstGeom prst="rect">
            <a:avLst/>
          </a:prstGeom>
        </p:spPr>
        <p:txBody>
          <a:bodyPr anchor="t" rtlCol="false" tIns="0" lIns="0" bIns="0" rIns="0">
            <a:spAutoFit/>
          </a:bodyPr>
          <a:lstStyle/>
          <a:p>
            <a:pPr algn="ctr">
              <a:lnSpc>
                <a:spcPts val="13300"/>
              </a:lnSpc>
            </a:pPr>
            <a:r>
              <a:rPr lang="en-US" sz="9500">
                <a:solidFill>
                  <a:srgbClr val="141619"/>
                </a:solidFill>
                <a:latin typeface="Poly"/>
                <a:ea typeface="Poly"/>
                <a:cs typeface="Poly"/>
                <a:sym typeface="Poly"/>
              </a:rPr>
              <a:t>PROBLEM STATEMENT</a:t>
            </a:r>
          </a:p>
        </p:txBody>
      </p:sp>
      <p:sp>
        <p:nvSpPr>
          <p:cNvPr name="Freeform 9" id="9"/>
          <p:cNvSpPr/>
          <p:nvPr/>
        </p:nvSpPr>
        <p:spPr>
          <a:xfrm flipH="false" flipV="false" rot="5693981">
            <a:off x="14847844" y="1626357"/>
            <a:ext cx="1675697" cy="1880884"/>
          </a:xfrm>
          <a:custGeom>
            <a:avLst/>
            <a:gdLst/>
            <a:ahLst/>
            <a:cxnLst/>
            <a:rect r="r" b="b" t="t" l="l"/>
            <a:pathLst>
              <a:path h="1880884" w="1675697">
                <a:moveTo>
                  <a:pt x="0" y="0"/>
                </a:moveTo>
                <a:lnTo>
                  <a:pt x="1675697" y="0"/>
                </a:lnTo>
                <a:lnTo>
                  <a:pt x="1675697" y="1880885"/>
                </a:lnTo>
                <a:lnTo>
                  <a:pt x="0" y="1880885"/>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10" id="10"/>
          <p:cNvSpPr/>
          <p:nvPr/>
        </p:nvSpPr>
        <p:spPr>
          <a:xfrm flipH="false" flipV="false" rot="-978049">
            <a:off x="2017324" y="9072572"/>
            <a:ext cx="1349860" cy="1588070"/>
          </a:xfrm>
          <a:custGeom>
            <a:avLst/>
            <a:gdLst/>
            <a:ahLst/>
            <a:cxnLst/>
            <a:rect r="r" b="b" t="t" l="l"/>
            <a:pathLst>
              <a:path h="1588070" w="1349860">
                <a:moveTo>
                  <a:pt x="0" y="0"/>
                </a:moveTo>
                <a:lnTo>
                  <a:pt x="1349860" y="0"/>
                </a:lnTo>
                <a:lnTo>
                  <a:pt x="1349860" y="1588070"/>
                </a:lnTo>
                <a:lnTo>
                  <a:pt x="0" y="1588070"/>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TextBox 11" id="11"/>
          <p:cNvSpPr txBox="true"/>
          <p:nvPr/>
        </p:nvSpPr>
        <p:spPr>
          <a:xfrm rot="0">
            <a:off x="2184311" y="6221812"/>
            <a:ext cx="16366340" cy="3063201"/>
          </a:xfrm>
          <a:prstGeom prst="rect">
            <a:avLst/>
          </a:prstGeom>
        </p:spPr>
        <p:txBody>
          <a:bodyPr anchor="t" rtlCol="false" tIns="0" lIns="0" bIns="0" rIns="0">
            <a:spAutoFit/>
          </a:bodyPr>
          <a:lstStyle/>
          <a:p>
            <a:pPr algn="just">
              <a:lnSpc>
                <a:spcPts val="4062"/>
              </a:lnSpc>
            </a:pPr>
            <a:r>
              <a:rPr lang="en-US" sz="2922" b="true">
                <a:solidFill>
                  <a:srgbClr val="004AAD"/>
                </a:solidFill>
                <a:latin typeface="Neuton Bold"/>
                <a:ea typeface="Neuton Bold"/>
                <a:cs typeface="Neuton Bold"/>
                <a:sym typeface="Neuton Bold"/>
              </a:rPr>
              <a:t>Current Limitations</a:t>
            </a:r>
          </a:p>
          <a:p>
            <a:pPr algn="just">
              <a:lnSpc>
                <a:spcPts val="4062"/>
              </a:lnSpc>
            </a:pPr>
            <a:r>
              <a:rPr lang="en-US" sz="2922" b="true">
                <a:solidFill>
                  <a:srgbClr val="FF5757"/>
                </a:solidFill>
                <a:latin typeface="Neuton Bold"/>
                <a:ea typeface="Neuton Bold"/>
                <a:cs typeface="Neuton Bold"/>
                <a:sym typeface="Neuton Bold"/>
              </a:rPr>
              <a:t>❌ Lack of Interactivity:</a:t>
            </a:r>
            <a:r>
              <a:rPr lang="en-US" sz="2922" b="true">
                <a:solidFill>
                  <a:srgbClr val="000000"/>
                </a:solidFill>
                <a:latin typeface="Neuton Bold"/>
                <a:ea typeface="Neuton Bold"/>
                <a:cs typeface="Neuton Bold"/>
                <a:sym typeface="Neuton Bold"/>
              </a:rPr>
              <a:t> Traditional methods do not provide active engagement.</a:t>
            </a:r>
          </a:p>
          <a:p>
            <a:pPr algn="just">
              <a:lnSpc>
                <a:spcPts val="4062"/>
              </a:lnSpc>
            </a:pPr>
            <a:r>
              <a:rPr lang="en-US" sz="2922" b="true">
                <a:solidFill>
                  <a:srgbClr val="000000"/>
                </a:solidFill>
                <a:latin typeface="Neuton Bold"/>
                <a:ea typeface="Neuton Bold"/>
                <a:cs typeface="Neuton Bold"/>
                <a:sym typeface="Neuton Bold"/>
              </a:rPr>
              <a:t>❌</a:t>
            </a:r>
            <a:r>
              <a:rPr lang="en-US" sz="2922" b="true">
                <a:solidFill>
                  <a:srgbClr val="FF5757"/>
                </a:solidFill>
                <a:latin typeface="Neuton Bold"/>
                <a:ea typeface="Neuton Bold"/>
                <a:cs typeface="Neuton Bold"/>
                <a:sym typeface="Neuton Bold"/>
              </a:rPr>
              <a:t> Emotional Disconnect:</a:t>
            </a:r>
            <a:r>
              <a:rPr lang="en-US" sz="2922" b="true">
                <a:solidFill>
                  <a:srgbClr val="000000"/>
                </a:solidFill>
                <a:latin typeface="Neuton Bold"/>
                <a:ea typeface="Neuton Bold"/>
                <a:cs typeface="Neuton Bold"/>
                <a:sym typeface="Neuton Bold"/>
              </a:rPr>
              <a:t> Patients struggle to connect static images with memories.</a:t>
            </a:r>
          </a:p>
          <a:p>
            <a:pPr algn="just">
              <a:lnSpc>
                <a:spcPts val="4062"/>
              </a:lnSpc>
            </a:pPr>
            <a:r>
              <a:rPr lang="en-US" sz="2922" b="true">
                <a:solidFill>
                  <a:srgbClr val="000000"/>
                </a:solidFill>
                <a:latin typeface="Neuton Bold"/>
                <a:ea typeface="Neuton Bold"/>
                <a:cs typeface="Neuton Bold"/>
                <a:sym typeface="Neuton Bold"/>
              </a:rPr>
              <a:t>❌ </a:t>
            </a:r>
            <a:r>
              <a:rPr lang="en-US" sz="2922" b="true">
                <a:solidFill>
                  <a:srgbClr val="FF5757"/>
                </a:solidFill>
                <a:latin typeface="Neuton Bold"/>
                <a:ea typeface="Neuton Bold"/>
                <a:cs typeface="Neuton Bold"/>
                <a:sym typeface="Neuton Bold"/>
              </a:rPr>
              <a:t>Fragmented Memory Support: </a:t>
            </a:r>
            <a:r>
              <a:rPr lang="en-US" sz="2922" b="true">
                <a:solidFill>
                  <a:srgbClr val="000000"/>
                </a:solidFill>
                <a:latin typeface="Neuton Bold"/>
                <a:ea typeface="Neuton Bold"/>
                <a:cs typeface="Neuton Bold"/>
                <a:sym typeface="Neuton Bold"/>
              </a:rPr>
              <a:t>Families find it hard to contribute to memory preservation.</a:t>
            </a:r>
          </a:p>
          <a:p>
            <a:pPr algn="just">
              <a:lnSpc>
                <a:spcPts val="4062"/>
              </a:lnSpc>
            </a:pPr>
            <a:r>
              <a:rPr lang="en-US" sz="2922" b="true">
                <a:solidFill>
                  <a:srgbClr val="000000"/>
                </a:solidFill>
                <a:latin typeface="Neuton Bold"/>
                <a:ea typeface="Neuton Bold"/>
                <a:cs typeface="Neuton Bold"/>
                <a:sym typeface="Neuton Bold"/>
              </a:rPr>
              <a:t>❌ </a:t>
            </a:r>
            <a:r>
              <a:rPr lang="en-US" sz="2922" b="true">
                <a:solidFill>
                  <a:srgbClr val="FF5757"/>
                </a:solidFill>
                <a:latin typeface="Neuton Bold"/>
                <a:ea typeface="Neuton Bold"/>
                <a:cs typeface="Neuton Bold"/>
                <a:sym typeface="Neuton Bold"/>
              </a:rPr>
              <a:t>Cognitive Decline Progression: </a:t>
            </a:r>
            <a:r>
              <a:rPr lang="en-US" sz="2922" b="true">
                <a:solidFill>
                  <a:srgbClr val="000000"/>
                </a:solidFill>
                <a:latin typeface="Neuton Bold"/>
                <a:ea typeface="Neuton Bold"/>
                <a:cs typeface="Neuton Bold"/>
                <a:sym typeface="Neuton Bold"/>
              </a:rPr>
              <a:t>Without stimulation, memory loss accelerates.</a:t>
            </a:r>
          </a:p>
          <a:p>
            <a:pPr algn="just">
              <a:lnSpc>
                <a:spcPts val="4062"/>
              </a:lnSpc>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3291840" y="-4000500"/>
            <a:ext cx="11704320" cy="18288000"/>
          </a:xfrm>
          <a:custGeom>
            <a:avLst/>
            <a:gdLst/>
            <a:ahLst/>
            <a:cxnLst/>
            <a:rect r="r" b="b" t="t" l="l"/>
            <a:pathLst>
              <a:path h="18288000" w="11704320">
                <a:moveTo>
                  <a:pt x="0" y="0"/>
                </a:moveTo>
                <a:lnTo>
                  <a:pt x="11704320" y="0"/>
                </a:lnTo>
                <a:lnTo>
                  <a:pt x="11704320" y="18288000"/>
                </a:lnTo>
                <a:lnTo>
                  <a:pt x="0" y="18288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5486400" y="8915051"/>
            <a:ext cx="7315200" cy="686498"/>
          </a:xfrm>
          <a:custGeom>
            <a:avLst/>
            <a:gdLst/>
            <a:ahLst/>
            <a:cxnLst/>
            <a:rect r="r" b="b" t="t" l="l"/>
            <a:pathLst>
              <a:path h="686498" w="7315200">
                <a:moveTo>
                  <a:pt x="0" y="0"/>
                </a:moveTo>
                <a:lnTo>
                  <a:pt x="7315200" y="0"/>
                </a:lnTo>
                <a:lnTo>
                  <a:pt x="7315200" y="686498"/>
                </a:lnTo>
                <a:lnTo>
                  <a:pt x="0" y="68649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5486400" y="1212402"/>
            <a:ext cx="7315200" cy="686498"/>
          </a:xfrm>
          <a:custGeom>
            <a:avLst/>
            <a:gdLst/>
            <a:ahLst/>
            <a:cxnLst/>
            <a:rect r="r" b="b" t="t" l="l"/>
            <a:pathLst>
              <a:path h="686498" w="7315200">
                <a:moveTo>
                  <a:pt x="0" y="0"/>
                </a:moveTo>
                <a:lnTo>
                  <a:pt x="7315200" y="0"/>
                </a:lnTo>
                <a:lnTo>
                  <a:pt x="7315200" y="686497"/>
                </a:lnTo>
                <a:lnTo>
                  <a:pt x="0" y="68649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1595978" y="519507"/>
            <a:ext cx="3084080" cy="1542040"/>
          </a:xfrm>
          <a:custGeom>
            <a:avLst/>
            <a:gdLst/>
            <a:ahLst/>
            <a:cxnLst/>
            <a:rect r="r" b="b" t="t" l="l"/>
            <a:pathLst>
              <a:path h="1542040" w="3084080">
                <a:moveTo>
                  <a:pt x="0" y="0"/>
                </a:moveTo>
                <a:lnTo>
                  <a:pt x="3084080" y="0"/>
                </a:lnTo>
                <a:lnTo>
                  <a:pt x="3084080" y="1542040"/>
                </a:lnTo>
                <a:lnTo>
                  <a:pt x="0" y="154204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true" flipV="true" rot="1086498">
            <a:off x="12964868" y="8487280"/>
            <a:ext cx="3084080" cy="1542040"/>
          </a:xfrm>
          <a:custGeom>
            <a:avLst/>
            <a:gdLst/>
            <a:ahLst/>
            <a:cxnLst/>
            <a:rect r="r" b="b" t="t" l="l"/>
            <a:pathLst>
              <a:path h="1542040" w="3084080">
                <a:moveTo>
                  <a:pt x="3084080" y="1542040"/>
                </a:moveTo>
                <a:lnTo>
                  <a:pt x="0" y="1542040"/>
                </a:lnTo>
                <a:lnTo>
                  <a:pt x="0" y="0"/>
                </a:lnTo>
                <a:lnTo>
                  <a:pt x="3084080" y="0"/>
                </a:lnTo>
                <a:lnTo>
                  <a:pt x="3084080" y="154204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7" id="7"/>
          <p:cNvSpPr/>
          <p:nvPr/>
        </p:nvSpPr>
        <p:spPr>
          <a:xfrm flipH="false" flipV="false" rot="0">
            <a:off x="2236207" y="7595817"/>
            <a:ext cx="1682286" cy="2192553"/>
          </a:xfrm>
          <a:custGeom>
            <a:avLst/>
            <a:gdLst/>
            <a:ahLst/>
            <a:cxnLst/>
            <a:rect r="r" b="b" t="t" l="l"/>
            <a:pathLst>
              <a:path h="2192553" w="1682286">
                <a:moveTo>
                  <a:pt x="0" y="0"/>
                </a:moveTo>
                <a:lnTo>
                  <a:pt x="1682286" y="0"/>
                </a:lnTo>
                <a:lnTo>
                  <a:pt x="1682286" y="2192553"/>
                </a:lnTo>
                <a:lnTo>
                  <a:pt x="0" y="2192553"/>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8" id="8"/>
          <p:cNvSpPr txBox="true"/>
          <p:nvPr/>
        </p:nvSpPr>
        <p:spPr>
          <a:xfrm rot="0">
            <a:off x="2497007" y="2691285"/>
            <a:ext cx="6902203" cy="837827"/>
          </a:xfrm>
          <a:prstGeom prst="rect">
            <a:avLst/>
          </a:prstGeom>
        </p:spPr>
        <p:txBody>
          <a:bodyPr anchor="t" rtlCol="false" tIns="0" lIns="0" bIns="0" rIns="0">
            <a:spAutoFit/>
          </a:bodyPr>
          <a:lstStyle/>
          <a:p>
            <a:pPr algn="l">
              <a:lnSpc>
                <a:spcPts val="6845"/>
              </a:lnSpc>
            </a:pPr>
            <a:r>
              <a:rPr lang="en-US" sz="4889" b="true">
                <a:solidFill>
                  <a:srgbClr val="141619"/>
                </a:solidFill>
                <a:latin typeface="Neuton Bold"/>
                <a:ea typeface="Neuton Bold"/>
                <a:cs typeface="Neuton Bold"/>
                <a:sym typeface="Neuton Bold"/>
              </a:rPr>
              <a:t>Why This Matters</a:t>
            </a:r>
          </a:p>
        </p:txBody>
      </p:sp>
      <p:sp>
        <p:nvSpPr>
          <p:cNvPr name="TextBox 9" id="9"/>
          <p:cNvSpPr txBox="true"/>
          <p:nvPr/>
        </p:nvSpPr>
        <p:spPr>
          <a:xfrm rot="0">
            <a:off x="3069821" y="3765661"/>
            <a:ext cx="12148358" cy="3174694"/>
          </a:xfrm>
          <a:prstGeom prst="rect">
            <a:avLst/>
          </a:prstGeom>
        </p:spPr>
        <p:txBody>
          <a:bodyPr anchor="t" rtlCol="false" tIns="0" lIns="0" bIns="0" rIns="0">
            <a:spAutoFit/>
          </a:bodyPr>
          <a:lstStyle/>
          <a:p>
            <a:pPr algn="l">
              <a:lnSpc>
                <a:spcPts val="4224"/>
              </a:lnSpc>
            </a:pPr>
          </a:p>
          <a:p>
            <a:pPr algn="l">
              <a:lnSpc>
                <a:spcPts val="4224"/>
              </a:lnSpc>
            </a:pPr>
            <a:r>
              <a:rPr lang="en-US" sz="3038" b="true">
                <a:solidFill>
                  <a:srgbClr val="000000"/>
                </a:solidFill>
                <a:latin typeface="Neuton Bold"/>
                <a:ea typeface="Neuton Bold"/>
                <a:cs typeface="Neuton Bold"/>
                <a:sym typeface="Neuton Bold"/>
              </a:rPr>
              <a:t>Memory is more than just data—it defines identity, relationships, and emotional well-being. A better, AI-driven approach is needed to help patients actively retrieve, relive, and emotionally engage with their memories.</a:t>
            </a:r>
          </a:p>
          <a:p>
            <a:pPr algn="l">
              <a:lnSpc>
                <a:spcPts val="4224"/>
              </a:lnSpc>
            </a:pPr>
          </a:p>
        </p:txBody>
      </p:sp>
      <p:sp>
        <p:nvSpPr>
          <p:cNvPr name="Freeform 10" id="10"/>
          <p:cNvSpPr/>
          <p:nvPr/>
        </p:nvSpPr>
        <p:spPr>
          <a:xfrm flipH="false" flipV="false" rot="0">
            <a:off x="14445232" y="965270"/>
            <a:ext cx="1682286" cy="2192553"/>
          </a:xfrm>
          <a:custGeom>
            <a:avLst/>
            <a:gdLst/>
            <a:ahLst/>
            <a:cxnLst/>
            <a:rect r="r" b="b" t="t" l="l"/>
            <a:pathLst>
              <a:path h="2192553" w="1682286">
                <a:moveTo>
                  <a:pt x="0" y="0"/>
                </a:moveTo>
                <a:lnTo>
                  <a:pt x="1682286" y="0"/>
                </a:lnTo>
                <a:lnTo>
                  <a:pt x="1682286" y="2192553"/>
                </a:lnTo>
                <a:lnTo>
                  <a:pt x="0" y="2192553"/>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3291840" y="-4000500"/>
            <a:ext cx="11704320" cy="18288000"/>
          </a:xfrm>
          <a:custGeom>
            <a:avLst/>
            <a:gdLst/>
            <a:ahLst/>
            <a:cxnLst/>
            <a:rect r="r" b="b" t="t" l="l"/>
            <a:pathLst>
              <a:path h="18288000" w="11704320">
                <a:moveTo>
                  <a:pt x="0" y="0"/>
                </a:moveTo>
                <a:lnTo>
                  <a:pt x="11704320" y="0"/>
                </a:lnTo>
                <a:lnTo>
                  <a:pt x="11704320" y="18288000"/>
                </a:lnTo>
                <a:lnTo>
                  <a:pt x="0" y="18288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5486400" y="8915051"/>
            <a:ext cx="7315200" cy="686498"/>
          </a:xfrm>
          <a:custGeom>
            <a:avLst/>
            <a:gdLst/>
            <a:ahLst/>
            <a:cxnLst/>
            <a:rect r="r" b="b" t="t" l="l"/>
            <a:pathLst>
              <a:path h="686498" w="7315200">
                <a:moveTo>
                  <a:pt x="0" y="0"/>
                </a:moveTo>
                <a:lnTo>
                  <a:pt x="7315200" y="0"/>
                </a:lnTo>
                <a:lnTo>
                  <a:pt x="7315200" y="686498"/>
                </a:lnTo>
                <a:lnTo>
                  <a:pt x="0" y="68649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5278764" y="1974132"/>
            <a:ext cx="7315200" cy="686498"/>
          </a:xfrm>
          <a:custGeom>
            <a:avLst/>
            <a:gdLst/>
            <a:ahLst/>
            <a:cxnLst/>
            <a:rect r="r" b="b" t="t" l="l"/>
            <a:pathLst>
              <a:path h="686498" w="7315200">
                <a:moveTo>
                  <a:pt x="0" y="0"/>
                </a:moveTo>
                <a:lnTo>
                  <a:pt x="7315200" y="0"/>
                </a:lnTo>
                <a:lnTo>
                  <a:pt x="7315200" y="686498"/>
                </a:lnTo>
                <a:lnTo>
                  <a:pt x="0" y="68649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14918912" y="8164759"/>
            <a:ext cx="1499486" cy="2873579"/>
          </a:xfrm>
          <a:custGeom>
            <a:avLst/>
            <a:gdLst/>
            <a:ahLst/>
            <a:cxnLst/>
            <a:rect r="r" b="b" t="t" l="l"/>
            <a:pathLst>
              <a:path h="2873579" w="1499486">
                <a:moveTo>
                  <a:pt x="0" y="0"/>
                </a:moveTo>
                <a:lnTo>
                  <a:pt x="1499486" y="0"/>
                </a:lnTo>
                <a:lnTo>
                  <a:pt x="1499486" y="2873579"/>
                </a:lnTo>
                <a:lnTo>
                  <a:pt x="0" y="287357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false" flipV="false" rot="0">
            <a:off x="1869602" y="-1213423"/>
            <a:ext cx="1499486" cy="2873579"/>
          </a:xfrm>
          <a:custGeom>
            <a:avLst/>
            <a:gdLst/>
            <a:ahLst/>
            <a:cxnLst/>
            <a:rect r="r" b="b" t="t" l="l"/>
            <a:pathLst>
              <a:path h="2873579" w="1499486">
                <a:moveTo>
                  <a:pt x="0" y="0"/>
                </a:moveTo>
                <a:lnTo>
                  <a:pt x="1499486" y="0"/>
                </a:lnTo>
                <a:lnTo>
                  <a:pt x="1499486" y="2873579"/>
                </a:lnTo>
                <a:lnTo>
                  <a:pt x="0" y="287357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7" id="7"/>
          <p:cNvSpPr/>
          <p:nvPr/>
        </p:nvSpPr>
        <p:spPr>
          <a:xfrm flipH="false" flipV="false" rot="0">
            <a:off x="3785592" y="8760123"/>
            <a:ext cx="1493172" cy="996353"/>
          </a:xfrm>
          <a:custGeom>
            <a:avLst/>
            <a:gdLst/>
            <a:ahLst/>
            <a:cxnLst/>
            <a:rect r="r" b="b" t="t" l="l"/>
            <a:pathLst>
              <a:path h="996353" w="1493172">
                <a:moveTo>
                  <a:pt x="0" y="0"/>
                </a:moveTo>
                <a:lnTo>
                  <a:pt x="1493172" y="0"/>
                </a:lnTo>
                <a:lnTo>
                  <a:pt x="1493172" y="996354"/>
                </a:lnTo>
                <a:lnTo>
                  <a:pt x="0" y="996354"/>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8" id="8"/>
          <p:cNvSpPr txBox="true"/>
          <p:nvPr/>
        </p:nvSpPr>
        <p:spPr>
          <a:xfrm rot="0">
            <a:off x="2411710" y="650506"/>
            <a:ext cx="13049309" cy="1635124"/>
          </a:xfrm>
          <a:prstGeom prst="rect">
            <a:avLst/>
          </a:prstGeom>
        </p:spPr>
        <p:txBody>
          <a:bodyPr anchor="t" rtlCol="false" tIns="0" lIns="0" bIns="0" rIns="0">
            <a:spAutoFit/>
          </a:bodyPr>
          <a:lstStyle/>
          <a:p>
            <a:pPr algn="ctr">
              <a:lnSpc>
                <a:spcPts val="13300"/>
              </a:lnSpc>
            </a:pPr>
            <a:r>
              <a:rPr lang="en-US" sz="9500">
                <a:solidFill>
                  <a:srgbClr val="141619"/>
                </a:solidFill>
                <a:latin typeface="Poly"/>
                <a:ea typeface="Poly"/>
                <a:cs typeface="Poly"/>
                <a:sym typeface="Poly"/>
              </a:rPr>
              <a:t>PROJECT </a:t>
            </a:r>
          </a:p>
        </p:txBody>
      </p:sp>
      <p:sp>
        <p:nvSpPr>
          <p:cNvPr name="TextBox 9" id="9"/>
          <p:cNvSpPr txBox="true"/>
          <p:nvPr/>
        </p:nvSpPr>
        <p:spPr>
          <a:xfrm rot="0">
            <a:off x="2619345" y="3344376"/>
            <a:ext cx="14083290" cy="2109293"/>
          </a:xfrm>
          <a:prstGeom prst="rect">
            <a:avLst/>
          </a:prstGeom>
        </p:spPr>
        <p:txBody>
          <a:bodyPr anchor="t" rtlCol="false" tIns="0" lIns="0" bIns="0" rIns="0">
            <a:spAutoFit/>
          </a:bodyPr>
          <a:lstStyle/>
          <a:p>
            <a:pPr algn="l">
              <a:lnSpc>
                <a:spcPts val="8533"/>
              </a:lnSpc>
            </a:pPr>
            <a:r>
              <a:rPr lang="en-US" sz="6138" b="true">
                <a:solidFill>
                  <a:srgbClr val="000000"/>
                </a:solidFill>
                <a:latin typeface="Neuton Bold"/>
                <a:ea typeface="Neuton Bold"/>
                <a:cs typeface="Neuton Bold"/>
                <a:sym typeface="Neuton Bold"/>
              </a:rPr>
              <a:t>🧠 MemoryVault – Preserving Memories, Strengthening Bonds</a:t>
            </a:r>
          </a:p>
        </p:txBody>
      </p:sp>
      <p:sp>
        <p:nvSpPr>
          <p:cNvPr name="TextBox 10" id="10"/>
          <p:cNvSpPr txBox="true"/>
          <p:nvPr/>
        </p:nvSpPr>
        <p:spPr>
          <a:xfrm rot="0">
            <a:off x="2335107" y="6281492"/>
            <a:ext cx="13617786" cy="1131518"/>
          </a:xfrm>
          <a:prstGeom prst="rect">
            <a:avLst/>
          </a:prstGeom>
        </p:spPr>
        <p:txBody>
          <a:bodyPr anchor="t" rtlCol="false" tIns="0" lIns="0" bIns="0" rIns="0">
            <a:spAutoFit/>
          </a:bodyPr>
          <a:lstStyle/>
          <a:p>
            <a:pPr algn="l">
              <a:lnSpc>
                <a:spcPts val="4502"/>
              </a:lnSpc>
            </a:pPr>
            <a:r>
              <a:rPr lang="en-US" sz="3238" b="true">
                <a:solidFill>
                  <a:srgbClr val="000000"/>
                </a:solidFill>
                <a:latin typeface="Neuton Bold"/>
                <a:ea typeface="Neuton Bold"/>
                <a:cs typeface="Neuton Bold"/>
                <a:sym typeface="Neuton Bold"/>
              </a:rPr>
              <a:t>🎙️ An AI-powered platform helping Alzheimer's patients reconnect with their past through natural conversations and AI-generated visuals.</a:t>
            </a:r>
          </a:p>
        </p:txBody>
      </p:sp>
      <p:sp>
        <p:nvSpPr>
          <p:cNvPr name="Freeform 11" id="11"/>
          <p:cNvSpPr/>
          <p:nvPr/>
        </p:nvSpPr>
        <p:spPr>
          <a:xfrm flipH="false" flipV="false" rot="0">
            <a:off x="12801600" y="8760123"/>
            <a:ext cx="1493172" cy="996353"/>
          </a:xfrm>
          <a:custGeom>
            <a:avLst/>
            <a:gdLst/>
            <a:ahLst/>
            <a:cxnLst/>
            <a:rect r="r" b="b" t="t" l="l"/>
            <a:pathLst>
              <a:path h="996353" w="1493172">
                <a:moveTo>
                  <a:pt x="0" y="0"/>
                </a:moveTo>
                <a:lnTo>
                  <a:pt x="1493172" y="0"/>
                </a:lnTo>
                <a:lnTo>
                  <a:pt x="1493172" y="996354"/>
                </a:lnTo>
                <a:lnTo>
                  <a:pt x="0" y="996354"/>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3291840" y="-4000500"/>
            <a:ext cx="11704320" cy="18288000"/>
          </a:xfrm>
          <a:custGeom>
            <a:avLst/>
            <a:gdLst/>
            <a:ahLst/>
            <a:cxnLst/>
            <a:rect r="r" b="b" t="t" l="l"/>
            <a:pathLst>
              <a:path h="18288000" w="11704320">
                <a:moveTo>
                  <a:pt x="0" y="0"/>
                </a:moveTo>
                <a:lnTo>
                  <a:pt x="11704320" y="0"/>
                </a:lnTo>
                <a:lnTo>
                  <a:pt x="11704320" y="18288000"/>
                </a:lnTo>
                <a:lnTo>
                  <a:pt x="0" y="18288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2938101" y="2108868"/>
            <a:ext cx="13049309" cy="1054721"/>
          </a:xfrm>
          <a:prstGeom prst="rect">
            <a:avLst/>
          </a:prstGeom>
        </p:spPr>
        <p:txBody>
          <a:bodyPr anchor="t" rtlCol="false" tIns="0" lIns="0" bIns="0" rIns="0">
            <a:spAutoFit/>
          </a:bodyPr>
          <a:lstStyle/>
          <a:p>
            <a:pPr algn="ctr">
              <a:lnSpc>
                <a:spcPts val="8540"/>
              </a:lnSpc>
            </a:pPr>
            <a:r>
              <a:rPr lang="en-US" sz="6100">
                <a:solidFill>
                  <a:srgbClr val="141619"/>
                </a:solidFill>
                <a:latin typeface="Poly"/>
                <a:ea typeface="Poly"/>
                <a:cs typeface="Poly"/>
                <a:sym typeface="Poly"/>
              </a:rPr>
              <a:t>🎗 WHY WE BUILT MEMORYVAULT?</a:t>
            </a:r>
          </a:p>
        </p:txBody>
      </p:sp>
      <p:sp>
        <p:nvSpPr>
          <p:cNvPr name="TextBox 4" id="4"/>
          <p:cNvSpPr txBox="true"/>
          <p:nvPr/>
        </p:nvSpPr>
        <p:spPr>
          <a:xfrm rot="0">
            <a:off x="3378043" y="8077224"/>
            <a:ext cx="13595631" cy="837827"/>
          </a:xfrm>
          <a:prstGeom prst="rect">
            <a:avLst/>
          </a:prstGeom>
        </p:spPr>
        <p:txBody>
          <a:bodyPr anchor="t" rtlCol="false" tIns="0" lIns="0" bIns="0" rIns="0">
            <a:spAutoFit/>
          </a:bodyPr>
          <a:lstStyle/>
          <a:p>
            <a:pPr algn="l">
              <a:lnSpc>
                <a:spcPts val="6845"/>
              </a:lnSpc>
            </a:pPr>
            <a:r>
              <a:rPr lang="en-US" sz="4889" b="true">
                <a:solidFill>
                  <a:srgbClr val="FF66C4"/>
                </a:solidFill>
                <a:latin typeface="Neuton Bold"/>
                <a:ea typeface="Neuton Bold"/>
                <a:cs typeface="Neuton Bold"/>
                <a:sym typeface="Neuton Bold"/>
              </a:rPr>
              <a:t>“Memories fade, but connections shouldn’t.”</a:t>
            </a:r>
          </a:p>
        </p:txBody>
      </p:sp>
      <p:sp>
        <p:nvSpPr>
          <p:cNvPr name="Freeform 5" id="5"/>
          <p:cNvSpPr/>
          <p:nvPr/>
        </p:nvSpPr>
        <p:spPr>
          <a:xfrm flipH="false" flipV="false" rot="0">
            <a:off x="5486400" y="8915051"/>
            <a:ext cx="7315200" cy="686498"/>
          </a:xfrm>
          <a:custGeom>
            <a:avLst/>
            <a:gdLst/>
            <a:ahLst/>
            <a:cxnLst/>
            <a:rect r="r" b="b" t="t" l="l"/>
            <a:pathLst>
              <a:path h="686498" w="7315200">
                <a:moveTo>
                  <a:pt x="0" y="0"/>
                </a:moveTo>
                <a:lnTo>
                  <a:pt x="7315200" y="0"/>
                </a:lnTo>
                <a:lnTo>
                  <a:pt x="7315200" y="686498"/>
                </a:lnTo>
                <a:lnTo>
                  <a:pt x="0" y="68649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5486400" y="1212402"/>
            <a:ext cx="7315200" cy="686498"/>
          </a:xfrm>
          <a:custGeom>
            <a:avLst/>
            <a:gdLst/>
            <a:ahLst/>
            <a:cxnLst/>
            <a:rect r="r" b="b" t="t" l="l"/>
            <a:pathLst>
              <a:path h="686498" w="7315200">
                <a:moveTo>
                  <a:pt x="0" y="0"/>
                </a:moveTo>
                <a:lnTo>
                  <a:pt x="7315200" y="0"/>
                </a:lnTo>
                <a:lnTo>
                  <a:pt x="7315200" y="686497"/>
                </a:lnTo>
                <a:lnTo>
                  <a:pt x="0" y="68649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7" id="7"/>
          <p:cNvSpPr txBox="true"/>
          <p:nvPr/>
        </p:nvSpPr>
        <p:spPr>
          <a:xfrm rot="0">
            <a:off x="2619345" y="3963625"/>
            <a:ext cx="14568624" cy="2871927"/>
          </a:xfrm>
          <a:prstGeom prst="rect">
            <a:avLst/>
          </a:prstGeom>
        </p:spPr>
        <p:txBody>
          <a:bodyPr anchor="t" rtlCol="false" tIns="0" lIns="0" bIns="0" rIns="0">
            <a:spAutoFit/>
          </a:bodyPr>
          <a:lstStyle/>
          <a:p>
            <a:pPr algn="just">
              <a:lnSpc>
                <a:spcPts val="5753"/>
              </a:lnSpc>
            </a:pPr>
          </a:p>
          <a:p>
            <a:pPr algn="just">
              <a:lnSpc>
                <a:spcPts val="5753"/>
              </a:lnSpc>
            </a:pPr>
            <a:r>
              <a:rPr lang="en-US" sz="4138" b="true">
                <a:solidFill>
                  <a:srgbClr val="000000"/>
                </a:solidFill>
                <a:latin typeface="Neuton Bold"/>
                <a:ea typeface="Neuton Bold"/>
                <a:cs typeface="Neuton Bold"/>
                <a:sym typeface="Neuton Bold"/>
              </a:rPr>
              <a:t>💙 Inspired by the struggles of Alzheimer's patients</a:t>
            </a:r>
          </a:p>
          <a:p>
            <a:pPr algn="just">
              <a:lnSpc>
                <a:spcPts val="5753"/>
              </a:lnSpc>
            </a:pPr>
            <a:r>
              <a:rPr lang="en-US" sz="4138" b="true">
                <a:solidFill>
                  <a:srgbClr val="000000"/>
                </a:solidFill>
                <a:latin typeface="Neuton Bold"/>
                <a:ea typeface="Neuton Bold"/>
                <a:cs typeface="Neuton Bold"/>
                <a:sym typeface="Neuton Bold"/>
              </a:rPr>
              <a:t>💡 A vision to go beyond static memory aids</a:t>
            </a:r>
          </a:p>
          <a:p>
            <a:pPr algn="just">
              <a:lnSpc>
                <a:spcPts val="5753"/>
              </a:lnSpc>
            </a:pPr>
            <a:r>
              <a:rPr lang="en-US" b="true" sz="4138">
                <a:solidFill>
                  <a:srgbClr val="000000"/>
                </a:solidFill>
                <a:latin typeface="Neuton Bold"/>
                <a:ea typeface="Neuton Bold"/>
                <a:cs typeface="Neuton Bold"/>
                <a:sym typeface="Neuton Bold"/>
              </a:rPr>
              <a:t>🌟 Helping people maintain their identity &amp; emotional bonds</a:t>
            </a:r>
          </a:p>
        </p:txBody>
      </p:sp>
      <p:sp>
        <p:nvSpPr>
          <p:cNvPr name="Freeform 8" id="8"/>
          <p:cNvSpPr/>
          <p:nvPr/>
        </p:nvSpPr>
        <p:spPr>
          <a:xfrm flipH="true" flipV="true" rot="9169557">
            <a:off x="1405825" y="948890"/>
            <a:ext cx="2427041" cy="1213520"/>
          </a:xfrm>
          <a:custGeom>
            <a:avLst/>
            <a:gdLst/>
            <a:ahLst/>
            <a:cxnLst/>
            <a:rect r="r" b="b" t="t" l="l"/>
            <a:pathLst>
              <a:path h="1213520" w="2427041">
                <a:moveTo>
                  <a:pt x="2427041" y="1213521"/>
                </a:moveTo>
                <a:lnTo>
                  <a:pt x="0" y="1213521"/>
                </a:lnTo>
                <a:lnTo>
                  <a:pt x="0" y="0"/>
                </a:lnTo>
                <a:lnTo>
                  <a:pt x="2427041" y="0"/>
                </a:lnTo>
                <a:lnTo>
                  <a:pt x="2427041" y="1213521"/>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9" id="9"/>
          <p:cNvSpPr/>
          <p:nvPr/>
        </p:nvSpPr>
        <p:spPr>
          <a:xfrm flipH="false" flipV="true" rot="-9052757">
            <a:off x="14022168" y="975518"/>
            <a:ext cx="2427041" cy="1213520"/>
          </a:xfrm>
          <a:custGeom>
            <a:avLst/>
            <a:gdLst/>
            <a:ahLst/>
            <a:cxnLst/>
            <a:rect r="r" b="b" t="t" l="l"/>
            <a:pathLst>
              <a:path h="1213520" w="2427041">
                <a:moveTo>
                  <a:pt x="0" y="1213521"/>
                </a:moveTo>
                <a:lnTo>
                  <a:pt x="2427041" y="1213521"/>
                </a:lnTo>
                <a:lnTo>
                  <a:pt x="2427041" y="0"/>
                </a:lnTo>
                <a:lnTo>
                  <a:pt x="0" y="0"/>
                </a:lnTo>
                <a:lnTo>
                  <a:pt x="0" y="1213521"/>
                </a:lnTo>
                <a:close/>
              </a:path>
            </a:pathLst>
          </a:custGeom>
          <a:blipFill>
            <a:blip r:embed="rId6">
              <a:extLst>
                <a:ext uri="{96DAC541-7B7A-43D3-8B79-37D633B846F1}">
                  <asvg:svgBlip xmlns:asvg="http://schemas.microsoft.com/office/drawing/2016/SVG/main" r:embed="rId7"/>
                </a:ext>
              </a:extLst>
            </a:blip>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3291840" y="-4000500"/>
            <a:ext cx="11704320" cy="18288000"/>
          </a:xfrm>
          <a:custGeom>
            <a:avLst/>
            <a:gdLst/>
            <a:ahLst/>
            <a:cxnLst/>
            <a:rect r="r" b="b" t="t" l="l"/>
            <a:pathLst>
              <a:path h="18288000" w="11704320">
                <a:moveTo>
                  <a:pt x="0" y="0"/>
                </a:moveTo>
                <a:lnTo>
                  <a:pt x="11704320" y="0"/>
                </a:lnTo>
                <a:lnTo>
                  <a:pt x="11704320" y="18288000"/>
                </a:lnTo>
                <a:lnTo>
                  <a:pt x="0" y="18288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3171533" y="-65964"/>
            <a:ext cx="11569478" cy="3645716"/>
          </a:xfrm>
          <a:prstGeom prst="rect">
            <a:avLst/>
          </a:prstGeom>
        </p:spPr>
        <p:txBody>
          <a:bodyPr anchor="t" rtlCol="false" tIns="0" lIns="0" bIns="0" rIns="0">
            <a:spAutoFit/>
          </a:bodyPr>
          <a:lstStyle/>
          <a:p>
            <a:pPr algn="ctr">
              <a:lnSpc>
                <a:spcPts val="7179"/>
              </a:lnSpc>
            </a:pPr>
          </a:p>
          <a:p>
            <a:pPr algn="ctr">
              <a:lnSpc>
                <a:spcPts val="7262"/>
              </a:lnSpc>
            </a:pPr>
            <a:r>
              <a:rPr lang="en-US" sz="5187">
                <a:solidFill>
                  <a:srgbClr val="141619"/>
                </a:solidFill>
                <a:latin typeface="Poly"/>
                <a:ea typeface="Poly"/>
                <a:cs typeface="Poly"/>
                <a:sym typeface="Poly"/>
              </a:rPr>
              <a:t>🚀 What MemoryVault Does</a:t>
            </a:r>
          </a:p>
          <a:p>
            <a:pPr algn="ctr">
              <a:lnSpc>
                <a:spcPts val="7262"/>
              </a:lnSpc>
            </a:pPr>
          </a:p>
          <a:p>
            <a:pPr algn="ctr">
              <a:lnSpc>
                <a:spcPts val="7262"/>
              </a:lnSpc>
            </a:pPr>
          </a:p>
        </p:txBody>
      </p:sp>
      <p:sp>
        <p:nvSpPr>
          <p:cNvPr name="Freeform 4" id="4"/>
          <p:cNvSpPr/>
          <p:nvPr/>
        </p:nvSpPr>
        <p:spPr>
          <a:xfrm flipH="false" flipV="false" rot="5693981">
            <a:off x="14911730" y="8317858"/>
            <a:ext cx="1675697" cy="1880884"/>
          </a:xfrm>
          <a:custGeom>
            <a:avLst/>
            <a:gdLst/>
            <a:ahLst/>
            <a:cxnLst/>
            <a:rect r="r" b="b" t="t" l="l"/>
            <a:pathLst>
              <a:path h="1880884" w="1675697">
                <a:moveTo>
                  <a:pt x="0" y="0"/>
                </a:moveTo>
                <a:lnTo>
                  <a:pt x="1675697" y="0"/>
                </a:lnTo>
                <a:lnTo>
                  <a:pt x="1675697" y="1880884"/>
                </a:lnTo>
                <a:lnTo>
                  <a:pt x="0" y="18808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978049">
            <a:off x="2017324" y="9072572"/>
            <a:ext cx="1349860" cy="1588070"/>
          </a:xfrm>
          <a:custGeom>
            <a:avLst/>
            <a:gdLst/>
            <a:ahLst/>
            <a:cxnLst/>
            <a:rect r="r" b="b" t="t" l="l"/>
            <a:pathLst>
              <a:path h="1588070" w="1349860">
                <a:moveTo>
                  <a:pt x="0" y="0"/>
                </a:moveTo>
                <a:lnTo>
                  <a:pt x="1349860" y="0"/>
                </a:lnTo>
                <a:lnTo>
                  <a:pt x="1349860" y="1588070"/>
                </a:lnTo>
                <a:lnTo>
                  <a:pt x="0" y="158807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false" flipV="false" rot="0">
            <a:off x="5486400" y="8915051"/>
            <a:ext cx="7315200" cy="686498"/>
          </a:xfrm>
          <a:custGeom>
            <a:avLst/>
            <a:gdLst/>
            <a:ahLst/>
            <a:cxnLst/>
            <a:rect r="r" b="b" t="t" l="l"/>
            <a:pathLst>
              <a:path h="686498" w="7315200">
                <a:moveTo>
                  <a:pt x="0" y="0"/>
                </a:moveTo>
                <a:lnTo>
                  <a:pt x="7315200" y="0"/>
                </a:lnTo>
                <a:lnTo>
                  <a:pt x="7315200" y="686498"/>
                </a:lnTo>
                <a:lnTo>
                  <a:pt x="0" y="686498"/>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7" id="7"/>
          <p:cNvSpPr/>
          <p:nvPr/>
        </p:nvSpPr>
        <p:spPr>
          <a:xfrm flipH="false" flipV="false" rot="0">
            <a:off x="5486400" y="1931229"/>
            <a:ext cx="7315200" cy="686498"/>
          </a:xfrm>
          <a:custGeom>
            <a:avLst/>
            <a:gdLst/>
            <a:ahLst/>
            <a:cxnLst/>
            <a:rect r="r" b="b" t="t" l="l"/>
            <a:pathLst>
              <a:path h="686498" w="7315200">
                <a:moveTo>
                  <a:pt x="0" y="0"/>
                </a:moveTo>
                <a:lnTo>
                  <a:pt x="7315200" y="0"/>
                </a:lnTo>
                <a:lnTo>
                  <a:pt x="7315200" y="686498"/>
                </a:lnTo>
                <a:lnTo>
                  <a:pt x="0" y="686498"/>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8" id="8"/>
          <p:cNvSpPr txBox="true"/>
          <p:nvPr/>
        </p:nvSpPr>
        <p:spPr>
          <a:xfrm rot="0">
            <a:off x="2438063" y="3084452"/>
            <a:ext cx="13617786" cy="1465020"/>
          </a:xfrm>
          <a:prstGeom prst="rect">
            <a:avLst/>
          </a:prstGeom>
        </p:spPr>
        <p:txBody>
          <a:bodyPr anchor="t" rtlCol="false" tIns="0" lIns="0" bIns="0" rIns="0">
            <a:spAutoFit/>
          </a:bodyPr>
          <a:lstStyle/>
          <a:p>
            <a:pPr algn="just">
              <a:lnSpc>
                <a:spcPts val="3946"/>
              </a:lnSpc>
            </a:pPr>
            <a:r>
              <a:rPr lang="en-US" b="true" sz="2838">
                <a:solidFill>
                  <a:srgbClr val="000000"/>
                </a:solidFill>
                <a:latin typeface="Neuton Bold"/>
                <a:ea typeface="Neuton Bold"/>
                <a:cs typeface="Neuton Bold"/>
                <a:sym typeface="Neuton Bold"/>
              </a:rPr>
              <a:t>MemoryVault is an AI-powered memory companion designed to help Alzheimer’s patients and their families store, retrieve, and relive precious memories in an interactive and engaging way.</a:t>
            </a:r>
          </a:p>
        </p:txBody>
      </p:sp>
      <p:sp>
        <p:nvSpPr>
          <p:cNvPr name="TextBox 9" id="9"/>
          <p:cNvSpPr txBox="true"/>
          <p:nvPr/>
        </p:nvSpPr>
        <p:spPr>
          <a:xfrm rot="0">
            <a:off x="2692254" y="4758424"/>
            <a:ext cx="13617786" cy="4499876"/>
          </a:xfrm>
          <a:prstGeom prst="rect">
            <a:avLst/>
          </a:prstGeom>
        </p:spPr>
        <p:txBody>
          <a:bodyPr anchor="t" rtlCol="false" tIns="0" lIns="0" bIns="0" rIns="0">
            <a:spAutoFit/>
          </a:bodyPr>
          <a:lstStyle/>
          <a:p>
            <a:pPr algn="just">
              <a:lnSpc>
                <a:spcPts val="4363"/>
              </a:lnSpc>
            </a:pPr>
            <a:r>
              <a:rPr lang="en-US" b="true" sz="3138" u="sng">
                <a:solidFill>
                  <a:srgbClr val="004AAD"/>
                </a:solidFill>
                <a:latin typeface="Neuton Bold"/>
                <a:ea typeface="Neuton Bold"/>
                <a:cs typeface="Neuton Bold"/>
                <a:sym typeface="Neuton Bold"/>
              </a:rPr>
              <a:t>🌟 Key Features &amp; Functionality</a:t>
            </a:r>
          </a:p>
          <a:p>
            <a:pPr algn="just">
              <a:lnSpc>
                <a:spcPts val="3946"/>
              </a:lnSpc>
            </a:pPr>
            <a:r>
              <a:rPr lang="en-US" sz="2838" b="true">
                <a:solidFill>
                  <a:srgbClr val="000000"/>
                </a:solidFill>
                <a:latin typeface="Neuton Bold"/>
                <a:ea typeface="Neuton Bold"/>
                <a:cs typeface="Neuton Bold"/>
                <a:sym typeface="Neuton Bold"/>
              </a:rPr>
              <a:t>🗣️</a:t>
            </a:r>
            <a:r>
              <a:rPr lang="en-US" sz="2838" b="true">
                <a:solidFill>
                  <a:srgbClr val="FF5757"/>
                </a:solidFill>
                <a:latin typeface="Neuton Bold"/>
                <a:ea typeface="Neuton Bold"/>
                <a:cs typeface="Neuton Bold"/>
                <a:sym typeface="Neuton Bold"/>
              </a:rPr>
              <a:t> Conversational Memory Retrieval</a:t>
            </a:r>
          </a:p>
          <a:p>
            <a:pPr algn="just" marL="612940" indent="-306470" lvl="1">
              <a:lnSpc>
                <a:spcPts val="3946"/>
              </a:lnSpc>
              <a:buFont typeface="Arial"/>
              <a:buChar char="•"/>
            </a:pPr>
            <a:r>
              <a:rPr lang="en-US" b="true" sz="2838">
                <a:solidFill>
                  <a:srgbClr val="000000"/>
                </a:solidFill>
                <a:latin typeface="Neuton Bold"/>
                <a:ea typeface="Neuton Bold"/>
                <a:cs typeface="Neuton Bold"/>
                <a:sym typeface="Neuton Bold"/>
              </a:rPr>
              <a:t>Patients can interact with MemoryVault and recall past experiences.</a:t>
            </a:r>
          </a:p>
          <a:p>
            <a:pPr algn="just" marL="612940" indent="-306470" lvl="1">
              <a:lnSpc>
                <a:spcPts val="3946"/>
              </a:lnSpc>
              <a:buFont typeface="Arial"/>
              <a:buChar char="•"/>
            </a:pPr>
            <a:r>
              <a:rPr lang="en-US" b="true" sz="2838">
                <a:solidFill>
                  <a:srgbClr val="000000"/>
                </a:solidFill>
                <a:latin typeface="Neuton Bold"/>
                <a:ea typeface="Neuton Bold"/>
                <a:cs typeface="Neuton Bold"/>
                <a:sym typeface="Neuton Bold"/>
              </a:rPr>
              <a:t>AI understands natural conversations and responds with relevant memories.</a:t>
            </a:r>
          </a:p>
          <a:p>
            <a:pPr algn="just">
              <a:lnSpc>
                <a:spcPts val="3946"/>
              </a:lnSpc>
            </a:pPr>
            <a:r>
              <a:rPr lang="en-US" sz="2838" b="true">
                <a:solidFill>
                  <a:srgbClr val="000000"/>
                </a:solidFill>
                <a:latin typeface="Neuton Bold"/>
                <a:ea typeface="Neuton Bold"/>
                <a:cs typeface="Neuton Bold"/>
                <a:sym typeface="Neuton Bold"/>
              </a:rPr>
              <a:t>🎨</a:t>
            </a:r>
            <a:r>
              <a:rPr lang="en-US" sz="2838" b="true">
                <a:solidFill>
                  <a:srgbClr val="FF5757"/>
                </a:solidFill>
                <a:latin typeface="Neuton Bold"/>
                <a:ea typeface="Neuton Bold"/>
                <a:cs typeface="Neuton Bold"/>
                <a:sym typeface="Neuton Bold"/>
              </a:rPr>
              <a:t> AI-Generated Visual Memories</a:t>
            </a:r>
          </a:p>
          <a:p>
            <a:pPr algn="just" marL="612940" indent="-306470" lvl="1">
              <a:lnSpc>
                <a:spcPts val="3946"/>
              </a:lnSpc>
              <a:buFont typeface="Arial"/>
              <a:buChar char="•"/>
            </a:pPr>
            <a:r>
              <a:rPr lang="en-US" b="true" sz="2838">
                <a:solidFill>
                  <a:srgbClr val="000000"/>
                </a:solidFill>
                <a:latin typeface="Neuton Bold"/>
                <a:ea typeface="Neuton Bold"/>
                <a:cs typeface="Neuton Bold"/>
                <a:sym typeface="Neuton Bold"/>
              </a:rPr>
              <a:t>Converts textual memories into AI-generated images to enhance recollection.</a:t>
            </a:r>
          </a:p>
          <a:p>
            <a:pPr algn="just" marL="612940" indent="-306470" lvl="1">
              <a:lnSpc>
                <a:spcPts val="3946"/>
              </a:lnSpc>
              <a:buFont typeface="Arial"/>
              <a:buChar char="•"/>
            </a:pPr>
            <a:r>
              <a:rPr lang="en-US" b="true" sz="2838">
                <a:solidFill>
                  <a:srgbClr val="000000"/>
                </a:solidFill>
                <a:latin typeface="Neuton Bold"/>
                <a:ea typeface="Neuton Bold"/>
                <a:cs typeface="Neuton Bold"/>
                <a:sym typeface="Neuton Bold"/>
              </a:rPr>
              <a:t>Helps patients visually connect with past moments.</a:t>
            </a:r>
          </a:p>
          <a:p>
            <a:pPr algn="just" marL="612940" indent="-306470" lvl="1">
              <a:lnSpc>
                <a:spcPts val="3946"/>
              </a:lnSpc>
              <a:buFont typeface="Arial"/>
              <a:buChar char="•"/>
            </a:pPr>
            <a:r>
              <a:rPr lang="en-US" b="true" sz="2838">
                <a:solidFill>
                  <a:srgbClr val="000000"/>
                </a:solidFill>
                <a:latin typeface="Neuton Bold"/>
                <a:ea typeface="Neuton Bold"/>
                <a:cs typeface="Neuton Bold"/>
                <a:sym typeface="Neuton Bold"/>
              </a:rPr>
              <a:t>Accessible UI for intuitive navigation.</a:t>
            </a:r>
          </a:p>
          <a:p>
            <a:pPr algn="just">
              <a:lnSpc>
                <a:spcPts val="3946"/>
              </a:lnSpc>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3291840" y="-4000500"/>
            <a:ext cx="11704320" cy="18288000"/>
          </a:xfrm>
          <a:custGeom>
            <a:avLst/>
            <a:gdLst/>
            <a:ahLst/>
            <a:cxnLst/>
            <a:rect r="r" b="b" t="t" l="l"/>
            <a:pathLst>
              <a:path h="18288000" w="11704320">
                <a:moveTo>
                  <a:pt x="0" y="0"/>
                </a:moveTo>
                <a:lnTo>
                  <a:pt x="11704320" y="0"/>
                </a:lnTo>
                <a:lnTo>
                  <a:pt x="11704320" y="18288000"/>
                </a:lnTo>
                <a:lnTo>
                  <a:pt x="0" y="18288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3171533" y="-500631"/>
            <a:ext cx="11569478" cy="3645716"/>
          </a:xfrm>
          <a:prstGeom prst="rect">
            <a:avLst/>
          </a:prstGeom>
        </p:spPr>
        <p:txBody>
          <a:bodyPr anchor="t" rtlCol="false" tIns="0" lIns="0" bIns="0" rIns="0">
            <a:spAutoFit/>
          </a:bodyPr>
          <a:lstStyle/>
          <a:p>
            <a:pPr algn="ctr">
              <a:lnSpc>
                <a:spcPts val="7179"/>
              </a:lnSpc>
            </a:pPr>
          </a:p>
          <a:p>
            <a:pPr algn="ctr">
              <a:lnSpc>
                <a:spcPts val="7262"/>
              </a:lnSpc>
            </a:pPr>
            <a:r>
              <a:rPr lang="en-US" sz="5187">
                <a:solidFill>
                  <a:srgbClr val="141619"/>
                </a:solidFill>
                <a:latin typeface="Poly"/>
                <a:ea typeface="Poly"/>
                <a:cs typeface="Poly"/>
                <a:sym typeface="Poly"/>
              </a:rPr>
              <a:t>🚀 What MemoryVault Does</a:t>
            </a:r>
          </a:p>
          <a:p>
            <a:pPr algn="ctr">
              <a:lnSpc>
                <a:spcPts val="7262"/>
              </a:lnSpc>
            </a:pPr>
          </a:p>
          <a:p>
            <a:pPr algn="ctr">
              <a:lnSpc>
                <a:spcPts val="7262"/>
              </a:lnSpc>
            </a:pPr>
          </a:p>
        </p:txBody>
      </p:sp>
      <p:sp>
        <p:nvSpPr>
          <p:cNvPr name="Freeform 4" id="4"/>
          <p:cNvSpPr/>
          <p:nvPr/>
        </p:nvSpPr>
        <p:spPr>
          <a:xfrm flipH="false" flipV="false" rot="5693981">
            <a:off x="14911730" y="8317858"/>
            <a:ext cx="1675697" cy="1880884"/>
          </a:xfrm>
          <a:custGeom>
            <a:avLst/>
            <a:gdLst/>
            <a:ahLst/>
            <a:cxnLst/>
            <a:rect r="r" b="b" t="t" l="l"/>
            <a:pathLst>
              <a:path h="1880884" w="1675697">
                <a:moveTo>
                  <a:pt x="0" y="0"/>
                </a:moveTo>
                <a:lnTo>
                  <a:pt x="1675697" y="0"/>
                </a:lnTo>
                <a:lnTo>
                  <a:pt x="1675697" y="1880884"/>
                </a:lnTo>
                <a:lnTo>
                  <a:pt x="0" y="188088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978049">
            <a:off x="2017324" y="9072572"/>
            <a:ext cx="1349860" cy="1588070"/>
          </a:xfrm>
          <a:custGeom>
            <a:avLst/>
            <a:gdLst/>
            <a:ahLst/>
            <a:cxnLst/>
            <a:rect r="r" b="b" t="t" l="l"/>
            <a:pathLst>
              <a:path h="1588070" w="1349860">
                <a:moveTo>
                  <a:pt x="0" y="0"/>
                </a:moveTo>
                <a:lnTo>
                  <a:pt x="1349860" y="0"/>
                </a:lnTo>
                <a:lnTo>
                  <a:pt x="1349860" y="1588070"/>
                </a:lnTo>
                <a:lnTo>
                  <a:pt x="0" y="158807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false" flipV="false" rot="0">
            <a:off x="5486400" y="1374615"/>
            <a:ext cx="7315200" cy="686498"/>
          </a:xfrm>
          <a:custGeom>
            <a:avLst/>
            <a:gdLst/>
            <a:ahLst/>
            <a:cxnLst/>
            <a:rect r="r" b="b" t="t" l="l"/>
            <a:pathLst>
              <a:path h="686498" w="7315200">
                <a:moveTo>
                  <a:pt x="0" y="0"/>
                </a:moveTo>
                <a:lnTo>
                  <a:pt x="7315200" y="0"/>
                </a:lnTo>
                <a:lnTo>
                  <a:pt x="7315200" y="686497"/>
                </a:lnTo>
                <a:lnTo>
                  <a:pt x="0" y="686497"/>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7" id="7"/>
          <p:cNvSpPr txBox="true"/>
          <p:nvPr/>
        </p:nvSpPr>
        <p:spPr>
          <a:xfrm rot="0">
            <a:off x="2692254" y="2003962"/>
            <a:ext cx="13617786" cy="7715706"/>
          </a:xfrm>
          <a:prstGeom prst="rect">
            <a:avLst/>
          </a:prstGeom>
        </p:spPr>
        <p:txBody>
          <a:bodyPr anchor="t" rtlCol="false" tIns="0" lIns="0" bIns="0" rIns="0">
            <a:spAutoFit/>
          </a:bodyPr>
          <a:lstStyle/>
          <a:p>
            <a:pPr algn="just">
              <a:lnSpc>
                <a:spcPts val="4363"/>
              </a:lnSpc>
            </a:pPr>
          </a:p>
          <a:p>
            <a:pPr algn="just">
              <a:lnSpc>
                <a:spcPts val="4363"/>
              </a:lnSpc>
            </a:pPr>
            <a:r>
              <a:rPr lang="en-US" b="true" sz="3138">
                <a:solidFill>
                  <a:srgbClr val="FF5757"/>
                </a:solidFill>
                <a:latin typeface="Neuton Bold"/>
                <a:ea typeface="Neuton Bold"/>
                <a:cs typeface="Neuton Bold"/>
                <a:sym typeface="Neuton Bold"/>
              </a:rPr>
              <a:t>📂 Secure Memory Storage</a:t>
            </a:r>
          </a:p>
          <a:p>
            <a:pPr algn="just" marL="677708" indent="-338854" lvl="1">
              <a:lnSpc>
                <a:spcPts val="4363"/>
              </a:lnSpc>
              <a:buFont typeface="Arial"/>
              <a:buChar char="•"/>
            </a:pPr>
            <a:r>
              <a:rPr lang="en-US" b="true" sz="3138">
                <a:solidFill>
                  <a:srgbClr val="000000"/>
                </a:solidFill>
                <a:latin typeface="Neuton Bold"/>
                <a:ea typeface="Neuton Bold"/>
                <a:cs typeface="Neuton Bold"/>
                <a:sym typeface="Neuton Bold"/>
              </a:rPr>
              <a:t>Stores personal memories in a digital vault with semantic search capabilities.</a:t>
            </a:r>
          </a:p>
          <a:p>
            <a:pPr algn="just" marL="677708" indent="-338854" lvl="1">
              <a:lnSpc>
                <a:spcPts val="4363"/>
              </a:lnSpc>
              <a:buFont typeface="Arial"/>
              <a:buChar char="•"/>
            </a:pPr>
            <a:r>
              <a:rPr lang="en-US" b="true" sz="3138">
                <a:solidFill>
                  <a:srgbClr val="000000"/>
                </a:solidFill>
                <a:latin typeface="Neuton Bold"/>
                <a:ea typeface="Neuton Bold"/>
                <a:cs typeface="Neuton Bold"/>
                <a:sym typeface="Neuton Bold"/>
              </a:rPr>
              <a:t>Organizes memories with tags, metadata, and family contributions.</a:t>
            </a:r>
          </a:p>
          <a:p>
            <a:pPr algn="just">
              <a:lnSpc>
                <a:spcPts val="4363"/>
              </a:lnSpc>
            </a:pPr>
            <a:r>
              <a:rPr lang="en-US" b="true" sz="3138">
                <a:solidFill>
                  <a:srgbClr val="FF5757"/>
                </a:solidFill>
                <a:latin typeface="Neuton Bold"/>
                <a:ea typeface="Neuton Bold"/>
                <a:cs typeface="Neuton Bold"/>
                <a:sym typeface="Neuton Bold"/>
              </a:rPr>
              <a:t>🏡 Family Collaboration &amp; Preservation</a:t>
            </a:r>
          </a:p>
          <a:p>
            <a:pPr algn="just" marL="677708" indent="-338854" lvl="1">
              <a:lnSpc>
                <a:spcPts val="4363"/>
              </a:lnSpc>
              <a:buFont typeface="Arial"/>
              <a:buChar char="•"/>
            </a:pPr>
            <a:r>
              <a:rPr lang="en-US" b="true" sz="3138">
                <a:solidFill>
                  <a:srgbClr val="000000"/>
                </a:solidFill>
                <a:latin typeface="Neuton Bold"/>
                <a:ea typeface="Neuton Bold"/>
                <a:cs typeface="Neuton Bold"/>
                <a:sym typeface="Neuton Bold"/>
              </a:rPr>
              <a:t>Family members can upload, edit, and organize memories for their loved ones.</a:t>
            </a:r>
          </a:p>
          <a:p>
            <a:pPr algn="just" marL="677708" indent="-338854" lvl="1">
              <a:lnSpc>
                <a:spcPts val="4363"/>
              </a:lnSpc>
              <a:buFont typeface="Arial"/>
              <a:buChar char="•"/>
            </a:pPr>
            <a:r>
              <a:rPr lang="en-US" b="true" sz="3138">
                <a:solidFill>
                  <a:srgbClr val="000000"/>
                </a:solidFill>
                <a:latin typeface="Neuton Bold"/>
                <a:ea typeface="Neuton Bold"/>
                <a:cs typeface="Neuton Bold"/>
                <a:sym typeface="Neuton Bold"/>
              </a:rPr>
              <a:t>Helps create a shared digital scrapbook for generations to come.</a:t>
            </a:r>
          </a:p>
          <a:p>
            <a:pPr algn="just">
              <a:lnSpc>
                <a:spcPts val="4363"/>
              </a:lnSpc>
            </a:pPr>
            <a:r>
              <a:rPr lang="en-US" b="true" sz="3138">
                <a:solidFill>
                  <a:srgbClr val="FF5757"/>
                </a:solidFill>
                <a:latin typeface="Neuton Bold"/>
                <a:ea typeface="Neuton Bold"/>
                <a:cs typeface="Neuton Bold"/>
                <a:sym typeface="Neuton Bold"/>
              </a:rPr>
              <a:t>🔍 Smart Memory Retrieval</a:t>
            </a:r>
          </a:p>
          <a:p>
            <a:pPr algn="just" marL="677708" indent="-338854" lvl="1">
              <a:lnSpc>
                <a:spcPts val="4363"/>
              </a:lnSpc>
              <a:buFont typeface="Arial"/>
              <a:buChar char="•"/>
            </a:pPr>
            <a:r>
              <a:rPr lang="en-US" b="true" sz="3138">
                <a:solidFill>
                  <a:srgbClr val="000000"/>
                </a:solidFill>
                <a:latin typeface="Neuton Bold"/>
                <a:ea typeface="Neuton Bold"/>
                <a:cs typeface="Neuton Bold"/>
                <a:sym typeface="Neuton Bold"/>
              </a:rPr>
              <a:t>Uses vector embeddings &amp; AI-powered search to find the most relevant memories.</a:t>
            </a:r>
          </a:p>
          <a:p>
            <a:pPr algn="just" marL="677708" indent="-338854" lvl="1">
              <a:lnSpc>
                <a:spcPts val="4363"/>
              </a:lnSpc>
              <a:buFont typeface="Arial"/>
              <a:buChar char="•"/>
            </a:pPr>
            <a:r>
              <a:rPr lang="en-US" b="true" sz="3138">
                <a:solidFill>
                  <a:srgbClr val="000000"/>
                </a:solidFill>
                <a:latin typeface="Neuton Bold"/>
                <a:ea typeface="Neuton Bold"/>
                <a:cs typeface="Neuton Bold"/>
                <a:sym typeface="Neuton Bold"/>
              </a:rPr>
              <a:t>Context-aware responses ensure personalized memory recall.</a:t>
            </a:r>
          </a:p>
          <a:p>
            <a:pPr algn="just">
              <a:lnSpc>
                <a:spcPts val="4363"/>
              </a:lnSpc>
            </a:pPr>
          </a:p>
          <a:p>
            <a:pPr algn="just">
              <a:lnSpc>
                <a:spcPts val="4363"/>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3291840" y="-4000500"/>
            <a:ext cx="11704320" cy="18288000"/>
          </a:xfrm>
          <a:custGeom>
            <a:avLst/>
            <a:gdLst/>
            <a:ahLst/>
            <a:cxnLst/>
            <a:rect r="r" b="b" t="t" l="l"/>
            <a:pathLst>
              <a:path h="18288000" w="11704320">
                <a:moveTo>
                  <a:pt x="0" y="0"/>
                </a:moveTo>
                <a:lnTo>
                  <a:pt x="11704320" y="0"/>
                </a:lnTo>
                <a:lnTo>
                  <a:pt x="11704320" y="18288000"/>
                </a:lnTo>
                <a:lnTo>
                  <a:pt x="0" y="18288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2844654" y="2156362"/>
            <a:ext cx="13617786" cy="7715706"/>
          </a:xfrm>
          <a:prstGeom prst="rect">
            <a:avLst/>
          </a:prstGeom>
        </p:spPr>
        <p:txBody>
          <a:bodyPr anchor="t" rtlCol="false" tIns="0" lIns="0" bIns="0" rIns="0">
            <a:spAutoFit/>
          </a:bodyPr>
          <a:lstStyle/>
          <a:p>
            <a:pPr algn="just">
              <a:lnSpc>
                <a:spcPts val="4363"/>
              </a:lnSpc>
            </a:pPr>
          </a:p>
          <a:p>
            <a:pPr algn="just">
              <a:lnSpc>
                <a:spcPts val="4363"/>
              </a:lnSpc>
            </a:pPr>
            <a:r>
              <a:rPr lang="en-US" sz="3138">
                <a:solidFill>
                  <a:srgbClr val="000000"/>
                </a:solidFill>
                <a:latin typeface="Neuton"/>
                <a:ea typeface="Neuton"/>
                <a:cs typeface="Neuton"/>
                <a:sym typeface="Neuton"/>
              </a:rPr>
              <a:t>MemoryVault leverages Groclake’s VectorLake &amp; ModelLake to create an intelligent, responsive, and emotionally engaging memory companion. Here’s how:</a:t>
            </a:r>
          </a:p>
          <a:p>
            <a:pPr algn="just">
              <a:lnSpc>
                <a:spcPts val="4363"/>
              </a:lnSpc>
            </a:pPr>
          </a:p>
          <a:p>
            <a:pPr algn="just">
              <a:lnSpc>
                <a:spcPts val="4363"/>
              </a:lnSpc>
            </a:pPr>
            <a:r>
              <a:rPr lang="en-US" sz="3138">
                <a:solidFill>
                  <a:srgbClr val="000000"/>
                </a:solidFill>
                <a:latin typeface="Neuton"/>
                <a:ea typeface="Neuton"/>
                <a:cs typeface="Neuton"/>
                <a:sym typeface="Neuton"/>
              </a:rPr>
              <a:t>🔹</a:t>
            </a:r>
            <a:r>
              <a:rPr lang="en-US" sz="3138">
                <a:solidFill>
                  <a:srgbClr val="697687"/>
                </a:solidFill>
                <a:latin typeface="Neuton"/>
                <a:ea typeface="Neuton"/>
                <a:cs typeface="Neuton"/>
                <a:sym typeface="Neuton"/>
              </a:rPr>
              <a:t> VectorLake </a:t>
            </a:r>
            <a:r>
              <a:rPr lang="en-US" sz="3138">
                <a:solidFill>
                  <a:srgbClr val="000000"/>
                </a:solidFill>
                <a:latin typeface="Neuton"/>
                <a:ea typeface="Neuton"/>
                <a:cs typeface="Neuton"/>
                <a:sym typeface="Neuton"/>
              </a:rPr>
              <a:t>– Smart Memory Storage &amp; Retrieval</a:t>
            </a:r>
          </a:p>
          <a:p>
            <a:pPr algn="just" marL="677708" indent="-338854" lvl="1">
              <a:lnSpc>
                <a:spcPts val="4363"/>
              </a:lnSpc>
              <a:buFont typeface="Arial"/>
              <a:buChar char="•"/>
            </a:pPr>
            <a:r>
              <a:rPr lang="en-US" sz="3138">
                <a:solidFill>
                  <a:srgbClr val="000000"/>
                </a:solidFill>
                <a:latin typeface="Neuton"/>
                <a:ea typeface="Neuton"/>
                <a:cs typeface="Neuton"/>
                <a:sym typeface="Neuton"/>
              </a:rPr>
              <a:t>✅ Converts memories into vector embeddings for fast search</a:t>
            </a:r>
          </a:p>
          <a:p>
            <a:pPr algn="just" marL="677708" indent="-338854" lvl="1">
              <a:lnSpc>
                <a:spcPts val="4363"/>
              </a:lnSpc>
              <a:buFont typeface="Arial"/>
              <a:buChar char="•"/>
            </a:pPr>
            <a:r>
              <a:rPr lang="en-US" sz="3138">
                <a:solidFill>
                  <a:srgbClr val="000000"/>
                </a:solidFill>
                <a:latin typeface="Neuton"/>
                <a:ea typeface="Neuton"/>
                <a:cs typeface="Neuton"/>
                <a:sym typeface="Neuton"/>
              </a:rPr>
              <a:t>✅ Stores memory chunks with metadata for contextual relevance</a:t>
            </a:r>
          </a:p>
          <a:p>
            <a:pPr algn="just" marL="677708" indent="-338854" lvl="1">
              <a:lnSpc>
                <a:spcPts val="4363"/>
              </a:lnSpc>
              <a:buFont typeface="Arial"/>
              <a:buChar char="•"/>
            </a:pPr>
            <a:r>
              <a:rPr lang="en-US" sz="3138">
                <a:solidFill>
                  <a:srgbClr val="000000"/>
                </a:solidFill>
                <a:latin typeface="Neuton"/>
                <a:ea typeface="Neuton"/>
                <a:cs typeface="Neuton"/>
                <a:sym typeface="Neuton"/>
              </a:rPr>
              <a:t>✅ Enables semantic similarity search for natural recall</a:t>
            </a:r>
          </a:p>
          <a:p>
            <a:pPr algn="just">
              <a:lnSpc>
                <a:spcPts val="4363"/>
              </a:lnSpc>
            </a:pPr>
          </a:p>
          <a:p>
            <a:pPr algn="just">
              <a:lnSpc>
                <a:spcPts val="4363"/>
              </a:lnSpc>
            </a:pPr>
            <a:r>
              <a:rPr lang="en-US" sz="3138">
                <a:solidFill>
                  <a:srgbClr val="000000"/>
                </a:solidFill>
                <a:latin typeface="Neuton"/>
                <a:ea typeface="Neuton"/>
                <a:cs typeface="Neuton"/>
                <a:sym typeface="Neuton"/>
              </a:rPr>
              <a:t>🔹 </a:t>
            </a:r>
            <a:r>
              <a:rPr lang="en-US" sz="3138">
                <a:solidFill>
                  <a:srgbClr val="697687"/>
                </a:solidFill>
                <a:latin typeface="Neuton"/>
                <a:ea typeface="Neuton"/>
                <a:cs typeface="Neuton"/>
                <a:sym typeface="Neuton"/>
              </a:rPr>
              <a:t>ModelLake</a:t>
            </a:r>
            <a:r>
              <a:rPr lang="en-US" sz="3138">
                <a:solidFill>
                  <a:srgbClr val="000000"/>
                </a:solidFill>
                <a:latin typeface="Neuton"/>
                <a:ea typeface="Neuton"/>
                <a:cs typeface="Neuton"/>
                <a:sym typeface="Neuton"/>
              </a:rPr>
              <a:t> – Conversational AI for Memory Interaction</a:t>
            </a:r>
          </a:p>
          <a:p>
            <a:pPr algn="just" marL="677708" indent="-338854" lvl="1">
              <a:lnSpc>
                <a:spcPts val="4363"/>
              </a:lnSpc>
              <a:buFont typeface="Arial"/>
              <a:buChar char="•"/>
            </a:pPr>
            <a:r>
              <a:rPr lang="en-US" sz="3138">
                <a:solidFill>
                  <a:srgbClr val="000000"/>
                </a:solidFill>
                <a:latin typeface="Neuton"/>
                <a:ea typeface="Neuton"/>
                <a:cs typeface="Neuton"/>
                <a:sym typeface="Neuton"/>
              </a:rPr>
              <a:t>✅ Processes natural language queries for intuitive interactions</a:t>
            </a:r>
          </a:p>
          <a:p>
            <a:pPr algn="just" marL="677708" indent="-338854" lvl="1">
              <a:lnSpc>
                <a:spcPts val="4363"/>
              </a:lnSpc>
              <a:buFont typeface="Arial"/>
              <a:buChar char="•"/>
            </a:pPr>
            <a:r>
              <a:rPr lang="en-US" sz="3138">
                <a:solidFill>
                  <a:srgbClr val="000000"/>
                </a:solidFill>
                <a:latin typeface="Neuton"/>
                <a:ea typeface="Neuton"/>
                <a:cs typeface="Neuton"/>
                <a:sym typeface="Neuton"/>
              </a:rPr>
              <a:t>✅ Enhances memory recall with engaging &amp; vivid storytelling</a:t>
            </a:r>
          </a:p>
          <a:p>
            <a:pPr algn="just" marL="677708" indent="-338854" lvl="1">
              <a:lnSpc>
                <a:spcPts val="4363"/>
              </a:lnSpc>
              <a:buFont typeface="Arial"/>
              <a:buChar char="•"/>
            </a:pPr>
            <a:r>
              <a:rPr lang="en-US" sz="3138">
                <a:solidFill>
                  <a:srgbClr val="000000"/>
                </a:solidFill>
                <a:latin typeface="Neuton"/>
                <a:ea typeface="Neuton"/>
                <a:cs typeface="Neuton"/>
                <a:sym typeface="Neuton"/>
              </a:rPr>
              <a:t>✅ Ensures context-aware responses to strengthen user connection</a:t>
            </a:r>
          </a:p>
          <a:p>
            <a:pPr algn="just">
              <a:lnSpc>
                <a:spcPts val="4363"/>
              </a:lnSpc>
            </a:pPr>
          </a:p>
        </p:txBody>
      </p:sp>
      <p:sp>
        <p:nvSpPr>
          <p:cNvPr name="TextBox 4" id="4"/>
          <p:cNvSpPr txBox="true"/>
          <p:nvPr/>
        </p:nvSpPr>
        <p:spPr>
          <a:xfrm rot="0">
            <a:off x="2692254" y="-500631"/>
            <a:ext cx="11569478" cy="2724922"/>
          </a:xfrm>
          <a:prstGeom prst="rect">
            <a:avLst/>
          </a:prstGeom>
        </p:spPr>
        <p:txBody>
          <a:bodyPr anchor="t" rtlCol="false" tIns="0" lIns="0" bIns="0" rIns="0">
            <a:spAutoFit/>
          </a:bodyPr>
          <a:lstStyle/>
          <a:p>
            <a:pPr algn="ctr">
              <a:lnSpc>
                <a:spcPts val="7179"/>
              </a:lnSpc>
            </a:pPr>
          </a:p>
          <a:p>
            <a:pPr algn="ctr">
              <a:lnSpc>
                <a:spcPts val="7262"/>
              </a:lnSpc>
            </a:pPr>
            <a:r>
              <a:rPr lang="en-US" sz="5187">
                <a:solidFill>
                  <a:srgbClr val="141619"/>
                </a:solidFill>
                <a:latin typeface="Poly"/>
                <a:ea typeface="Poly"/>
                <a:cs typeface="Poly"/>
                <a:sym typeface="Poly"/>
              </a:rPr>
              <a:t>🛠️ HOW WE USED GROCLAKE TOOLS</a:t>
            </a:r>
          </a:p>
          <a:p>
            <a:pPr algn="ctr">
              <a:lnSpc>
                <a:spcPts val="7262"/>
              </a:lnSpc>
            </a:pPr>
          </a:p>
        </p:txBody>
      </p:sp>
      <p:sp>
        <p:nvSpPr>
          <p:cNvPr name="Freeform 5" id="5"/>
          <p:cNvSpPr/>
          <p:nvPr/>
        </p:nvSpPr>
        <p:spPr>
          <a:xfrm flipH="false" flipV="false" rot="0">
            <a:off x="4914355" y="1374615"/>
            <a:ext cx="7315200" cy="686498"/>
          </a:xfrm>
          <a:custGeom>
            <a:avLst/>
            <a:gdLst/>
            <a:ahLst/>
            <a:cxnLst/>
            <a:rect r="r" b="b" t="t" l="l"/>
            <a:pathLst>
              <a:path h="686498" w="7315200">
                <a:moveTo>
                  <a:pt x="0" y="0"/>
                </a:moveTo>
                <a:lnTo>
                  <a:pt x="7315200" y="0"/>
                </a:lnTo>
                <a:lnTo>
                  <a:pt x="7315200" y="686497"/>
                </a:lnTo>
                <a:lnTo>
                  <a:pt x="0" y="68649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3291840" y="-4000500"/>
            <a:ext cx="11704320" cy="18288000"/>
          </a:xfrm>
          <a:custGeom>
            <a:avLst/>
            <a:gdLst/>
            <a:ahLst/>
            <a:cxnLst/>
            <a:rect r="r" b="b" t="t" l="l"/>
            <a:pathLst>
              <a:path h="18288000" w="11704320">
                <a:moveTo>
                  <a:pt x="0" y="0"/>
                </a:moveTo>
                <a:lnTo>
                  <a:pt x="11704320" y="0"/>
                </a:lnTo>
                <a:lnTo>
                  <a:pt x="11704320" y="18288000"/>
                </a:lnTo>
                <a:lnTo>
                  <a:pt x="0" y="182880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2692254" y="1847394"/>
            <a:ext cx="9155207" cy="3296106"/>
          </a:xfrm>
          <a:prstGeom prst="rect">
            <a:avLst/>
          </a:prstGeom>
        </p:spPr>
        <p:txBody>
          <a:bodyPr anchor="t" rtlCol="false" tIns="0" lIns="0" bIns="0" rIns="0">
            <a:spAutoFit/>
          </a:bodyPr>
          <a:lstStyle/>
          <a:p>
            <a:pPr algn="just">
              <a:lnSpc>
                <a:spcPts val="4363"/>
              </a:lnSpc>
            </a:pPr>
          </a:p>
          <a:p>
            <a:pPr algn="just">
              <a:lnSpc>
                <a:spcPts val="4363"/>
              </a:lnSpc>
            </a:pPr>
            <a:r>
              <a:rPr lang="en-US" sz="3138">
                <a:solidFill>
                  <a:srgbClr val="000000"/>
                </a:solidFill>
                <a:latin typeface="Neuton"/>
                <a:ea typeface="Neuton"/>
                <a:cs typeface="Neuton"/>
                <a:sym typeface="Neuton"/>
              </a:rPr>
              <a:t>1️⃣ </a:t>
            </a:r>
            <a:r>
              <a:rPr lang="en-US" sz="3138">
                <a:solidFill>
                  <a:srgbClr val="FF5757"/>
                </a:solidFill>
                <a:latin typeface="Neuton"/>
                <a:ea typeface="Neuton"/>
                <a:cs typeface="Neuton"/>
                <a:sym typeface="Neuton"/>
              </a:rPr>
              <a:t>📝 Memory Storage</a:t>
            </a:r>
          </a:p>
          <a:p>
            <a:pPr algn="just" marL="677708" indent="-338854" lvl="1">
              <a:lnSpc>
                <a:spcPts val="4363"/>
              </a:lnSpc>
              <a:buFont typeface="Arial"/>
              <a:buChar char="•"/>
            </a:pPr>
            <a:r>
              <a:rPr lang="en-US" sz="3138">
                <a:solidFill>
                  <a:srgbClr val="000000"/>
                </a:solidFill>
                <a:latin typeface="Neuton"/>
                <a:ea typeface="Neuton"/>
                <a:cs typeface="Neuton"/>
                <a:sym typeface="Neuton"/>
              </a:rPr>
              <a:t>Users enter memories via the UI</a:t>
            </a:r>
          </a:p>
          <a:p>
            <a:pPr algn="just" marL="677708" indent="-338854" lvl="1">
              <a:lnSpc>
                <a:spcPts val="4363"/>
              </a:lnSpc>
              <a:buFont typeface="Arial"/>
              <a:buChar char="•"/>
            </a:pPr>
            <a:r>
              <a:rPr lang="en-US" sz="3138">
                <a:solidFill>
                  <a:srgbClr val="000000"/>
                </a:solidFill>
                <a:latin typeface="Neuton"/>
                <a:ea typeface="Neuton"/>
                <a:cs typeface="Neuton"/>
                <a:sym typeface="Neuton"/>
              </a:rPr>
              <a:t>Text is split into chunks &amp; vectorized</a:t>
            </a:r>
          </a:p>
          <a:p>
            <a:pPr algn="just" marL="677708" indent="-338854" lvl="1">
              <a:lnSpc>
                <a:spcPts val="4363"/>
              </a:lnSpc>
              <a:buFont typeface="Arial"/>
              <a:buChar char="•"/>
            </a:pPr>
            <a:r>
              <a:rPr lang="en-US" sz="3138">
                <a:solidFill>
                  <a:srgbClr val="000000"/>
                </a:solidFill>
                <a:latin typeface="Neuton"/>
                <a:ea typeface="Neuton"/>
                <a:cs typeface="Neuton"/>
                <a:sym typeface="Neuton"/>
              </a:rPr>
              <a:t>Stored efficiently using</a:t>
            </a:r>
            <a:r>
              <a:rPr lang="en-US" sz="3138">
                <a:solidFill>
                  <a:srgbClr val="000000"/>
                </a:solidFill>
                <a:latin typeface="Neuton"/>
                <a:ea typeface="Neuton"/>
                <a:cs typeface="Neuton"/>
                <a:sym typeface="Neuton"/>
              </a:rPr>
              <a:t> VectorLake</a:t>
            </a:r>
          </a:p>
          <a:p>
            <a:pPr algn="just">
              <a:lnSpc>
                <a:spcPts val="4363"/>
              </a:lnSpc>
            </a:pPr>
          </a:p>
        </p:txBody>
      </p:sp>
      <p:sp>
        <p:nvSpPr>
          <p:cNvPr name="TextBox 4" id="4"/>
          <p:cNvSpPr txBox="true"/>
          <p:nvPr/>
        </p:nvSpPr>
        <p:spPr>
          <a:xfrm rot="0">
            <a:off x="1772994" y="-429512"/>
            <a:ext cx="13597923" cy="1804127"/>
          </a:xfrm>
          <a:prstGeom prst="rect">
            <a:avLst/>
          </a:prstGeom>
        </p:spPr>
        <p:txBody>
          <a:bodyPr anchor="t" rtlCol="false" tIns="0" lIns="0" bIns="0" rIns="0">
            <a:spAutoFit/>
          </a:bodyPr>
          <a:lstStyle/>
          <a:p>
            <a:pPr algn="ctr">
              <a:lnSpc>
                <a:spcPts val="7179"/>
              </a:lnSpc>
            </a:pPr>
          </a:p>
          <a:p>
            <a:pPr algn="ctr">
              <a:lnSpc>
                <a:spcPts val="7262"/>
              </a:lnSpc>
            </a:pPr>
            <a:r>
              <a:rPr lang="en-US" sz="5187">
                <a:solidFill>
                  <a:srgbClr val="141619"/>
                </a:solidFill>
                <a:latin typeface="Poly"/>
                <a:ea typeface="Poly"/>
                <a:cs typeface="Poly"/>
                <a:sym typeface="Poly"/>
              </a:rPr>
              <a:t>🔄 WORKFLOW WITH GROCKLAKE TOOLS</a:t>
            </a:r>
          </a:p>
        </p:txBody>
      </p:sp>
      <p:sp>
        <p:nvSpPr>
          <p:cNvPr name="Freeform 5" id="5"/>
          <p:cNvSpPr/>
          <p:nvPr/>
        </p:nvSpPr>
        <p:spPr>
          <a:xfrm flipH="false" flipV="false" rot="0">
            <a:off x="4914355" y="1374615"/>
            <a:ext cx="7315200" cy="686498"/>
          </a:xfrm>
          <a:custGeom>
            <a:avLst/>
            <a:gdLst/>
            <a:ahLst/>
            <a:cxnLst/>
            <a:rect r="r" b="b" t="t" l="l"/>
            <a:pathLst>
              <a:path h="686498" w="7315200">
                <a:moveTo>
                  <a:pt x="0" y="0"/>
                </a:moveTo>
                <a:lnTo>
                  <a:pt x="7315200" y="0"/>
                </a:lnTo>
                <a:lnTo>
                  <a:pt x="7315200" y="686497"/>
                </a:lnTo>
                <a:lnTo>
                  <a:pt x="0" y="68649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6" id="6"/>
          <p:cNvSpPr txBox="true"/>
          <p:nvPr/>
        </p:nvSpPr>
        <p:spPr>
          <a:xfrm rot="0">
            <a:off x="4566396" y="4856838"/>
            <a:ext cx="9155207" cy="3296106"/>
          </a:xfrm>
          <a:prstGeom prst="rect">
            <a:avLst/>
          </a:prstGeom>
        </p:spPr>
        <p:txBody>
          <a:bodyPr anchor="t" rtlCol="false" tIns="0" lIns="0" bIns="0" rIns="0">
            <a:spAutoFit/>
          </a:bodyPr>
          <a:lstStyle/>
          <a:p>
            <a:pPr algn="just">
              <a:lnSpc>
                <a:spcPts val="4363"/>
              </a:lnSpc>
            </a:pPr>
            <a:r>
              <a:rPr lang="en-US" sz="3138">
                <a:solidFill>
                  <a:srgbClr val="FF5757"/>
                </a:solidFill>
                <a:latin typeface="Neuton"/>
                <a:ea typeface="Neuton"/>
                <a:cs typeface="Neuton"/>
                <a:sym typeface="Neuton"/>
              </a:rPr>
              <a:t>2️⃣ 🧠 Memory Retrieval</a:t>
            </a:r>
          </a:p>
          <a:p>
            <a:pPr algn="just" marL="677708" indent="-338854" lvl="1">
              <a:lnSpc>
                <a:spcPts val="4363"/>
              </a:lnSpc>
              <a:buFont typeface="Arial"/>
              <a:buChar char="•"/>
            </a:pPr>
            <a:r>
              <a:rPr lang="en-US" sz="3138">
                <a:solidFill>
                  <a:srgbClr val="000000"/>
                </a:solidFill>
                <a:latin typeface="Neuton"/>
                <a:ea typeface="Neuton"/>
                <a:cs typeface="Neuton"/>
                <a:sym typeface="Neuton"/>
              </a:rPr>
              <a:t>Users ask about a past event</a:t>
            </a:r>
          </a:p>
          <a:p>
            <a:pPr algn="just" marL="677708" indent="-338854" lvl="1">
              <a:lnSpc>
                <a:spcPts val="4363"/>
              </a:lnSpc>
              <a:buFont typeface="Arial"/>
              <a:buChar char="•"/>
            </a:pPr>
            <a:r>
              <a:rPr lang="en-US" sz="3138">
                <a:solidFill>
                  <a:srgbClr val="000000"/>
                </a:solidFill>
                <a:latin typeface="Neuton"/>
                <a:ea typeface="Neuton"/>
                <a:cs typeface="Neuton"/>
                <a:sym typeface="Neuton"/>
              </a:rPr>
              <a:t>Query converted into a vector for smart retrieval</a:t>
            </a:r>
          </a:p>
          <a:p>
            <a:pPr algn="just" marL="677708" indent="-338854" lvl="1">
              <a:lnSpc>
                <a:spcPts val="4363"/>
              </a:lnSpc>
              <a:buFont typeface="Arial"/>
              <a:buChar char="•"/>
            </a:pPr>
            <a:r>
              <a:rPr lang="en-US" sz="3138">
                <a:solidFill>
                  <a:srgbClr val="000000"/>
                </a:solidFill>
                <a:latin typeface="Neuton"/>
                <a:ea typeface="Neuton"/>
                <a:cs typeface="Neuton"/>
                <a:sym typeface="Neuton"/>
              </a:rPr>
              <a:t>Relevant memories fetched from VectorLake</a:t>
            </a:r>
          </a:p>
          <a:p>
            <a:pPr algn="just" marL="677708" indent="-338854" lvl="1">
              <a:lnSpc>
                <a:spcPts val="4363"/>
              </a:lnSpc>
              <a:buFont typeface="Arial"/>
              <a:buChar char="•"/>
            </a:pPr>
            <a:r>
              <a:rPr lang="en-US" sz="3138">
                <a:solidFill>
                  <a:srgbClr val="000000"/>
                </a:solidFill>
                <a:latin typeface="Neuton"/>
                <a:ea typeface="Neuton"/>
                <a:cs typeface="Neuton"/>
                <a:sym typeface="Neuton"/>
              </a:rPr>
              <a:t>ModelLake enhances the response with vivid storytelling</a:t>
            </a:r>
          </a:p>
          <a:p>
            <a:pPr algn="just">
              <a:lnSpc>
                <a:spcPts val="4363"/>
              </a:lnSpc>
            </a:pPr>
          </a:p>
        </p:txBody>
      </p:sp>
      <p:sp>
        <p:nvSpPr>
          <p:cNvPr name="TextBox 7" id="7"/>
          <p:cNvSpPr txBox="true"/>
          <p:nvPr/>
        </p:nvSpPr>
        <p:spPr>
          <a:xfrm rot="0">
            <a:off x="6951988" y="8095794"/>
            <a:ext cx="9155207" cy="2191206"/>
          </a:xfrm>
          <a:prstGeom prst="rect">
            <a:avLst/>
          </a:prstGeom>
        </p:spPr>
        <p:txBody>
          <a:bodyPr anchor="t" rtlCol="false" tIns="0" lIns="0" bIns="0" rIns="0">
            <a:spAutoFit/>
          </a:bodyPr>
          <a:lstStyle/>
          <a:p>
            <a:pPr algn="just">
              <a:lnSpc>
                <a:spcPts val="4363"/>
              </a:lnSpc>
            </a:pPr>
            <a:r>
              <a:rPr lang="en-US" sz="3138">
                <a:solidFill>
                  <a:srgbClr val="FF5757"/>
                </a:solidFill>
                <a:latin typeface="Neuton"/>
                <a:ea typeface="Neuton"/>
                <a:cs typeface="Neuton"/>
                <a:sym typeface="Neuton"/>
              </a:rPr>
              <a:t>3</a:t>
            </a:r>
            <a:r>
              <a:rPr lang="en-US" sz="3138">
                <a:solidFill>
                  <a:srgbClr val="FF5757"/>
                </a:solidFill>
                <a:latin typeface="Neuton"/>
                <a:ea typeface="Neuton"/>
                <a:cs typeface="Neuton"/>
                <a:sym typeface="Neuton"/>
              </a:rPr>
              <a:t>️⃣ 🎨 Visual Memory Generation</a:t>
            </a:r>
          </a:p>
          <a:p>
            <a:pPr algn="just" marL="677708" indent="-338854" lvl="1">
              <a:lnSpc>
                <a:spcPts val="4363"/>
              </a:lnSpc>
              <a:buFont typeface="Arial"/>
              <a:buChar char="•"/>
            </a:pPr>
            <a:r>
              <a:rPr lang="en-US" sz="3138">
                <a:solidFill>
                  <a:srgbClr val="000000"/>
                </a:solidFill>
                <a:latin typeface="Neuton"/>
                <a:ea typeface="Neuton"/>
                <a:cs typeface="Neuton"/>
                <a:sym typeface="Neuton"/>
              </a:rPr>
              <a:t>AI generates stunning memory-based images</a:t>
            </a:r>
          </a:p>
          <a:p>
            <a:pPr algn="just" marL="677708" indent="-338854" lvl="1">
              <a:lnSpc>
                <a:spcPts val="4363"/>
              </a:lnSpc>
              <a:buFont typeface="Arial"/>
              <a:buChar char="•"/>
            </a:pPr>
            <a:r>
              <a:rPr lang="en-US" sz="3138">
                <a:solidFill>
                  <a:srgbClr val="000000"/>
                </a:solidFill>
                <a:latin typeface="Neuton"/>
                <a:ea typeface="Neuton"/>
                <a:cs typeface="Neuton"/>
                <a:sym typeface="Neuton"/>
              </a:rPr>
              <a:t>Us</a:t>
            </a:r>
            <a:r>
              <a:rPr lang="en-US" sz="3138">
                <a:solidFill>
                  <a:srgbClr val="000000"/>
                </a:solidFill>
                <a:latin typeface="Neuton"/>
                <a:ea typeface="Neuton"/>
                <a:cs typeface="Neuton"/>
                <a:sym typeface="Neuton"/>
              </a:rPr>
              <a:t>ers can experience memories both visually &amp;</a:t>
            </a:r>
            <a:r>
              <a:rPr lang="en-US" sz="3138">
                <a:solidFill>
                  <a:srgbClr val="000000"/>
                </a:solidFill>
                <a:latin typeface="Neuton"/>
                <a:ea typeface="Neuton"/>
                <a:cs typeface="Neuton"/>
                <a:sym typeface="Neuton"/>
              </a:rPr>
              <a:t> verbally</a:t>
            </a:r>
          </a:p>
          <a:p>
            <a:pPr algn="just">
              <a:lnSpc>
                <a:spcPts val="4363"/>
              </a:lnSpc>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DAGd4BB10no</dc:identifier>
  <dcterms:modified xsi:type="dcterms:W3CDTF">2011-08-01T06:04:30Z</dcterms:modified>
  <cp:revision>1</cp:revision>
  <dc:title>Presentation</dc:title>
</cp:coreProperties>
</file>

<file path=docProps/thumbnail.jpeg>
</file>